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43"/>
  </p:notesMasterIdLst>
  <p:handoutMasterIdLst>
    <p:handoutMasterId r:id="rId44"/>
  </p:handoutMasterIdLst>
  <p:sldIdLst>
    <p:sldId id="258" r:id="rId5"/>
    <p:sldId id="688" r:id="rId6"/>
    <p:sldId id="706" r:id="rId7"/>
    <p:sldId id="821" r:id="rId8"/>
    <p:sldId id="851" r:id="rId9"/>
    <p:sldId id="812" r:id="rId10"/>
    <p:sldId id="832" r:id="rId11"/>
    <p:sldId id="817" r:id="rId12"/>
    <p:sldId id="848" r:id="rId13"/>
    <p:sldId id="850" r:id="rId14"/>
    <p:sldId id="862" r:id="rId15"/>
    <p:sldId id="849" r:id="rId16"/>
    <p:sldId id="847" r:id="rId17"/>
    <p:sldId id="858" r:id="rId18"/>
    <p:sldId id="860" r:id="rId19"/>
    <p:sldId id="733" r:id="rId20"/>
    <p:sldId id="822" r:id="rId21"/>
    <p:sldId id="854" r:id="rId22"/>
    <p:sldId id="818" r:id="rId23"/>
    <p:sldId id="855" r:id="rId24"/>
    <p:sldId id="857" r:id="rId25"/>
    <p:sldId id="844" r:id="rId26"/>
    <p:sldId id="853" r:id="rId27"/>
    <p:sldId id="871" r:id="rId28"/>
    <p:sldId id="869" r:id="rId29"/>
    <p:sldId id="870" r:id="rId30"/>
    <p:sldId id="867" r:id="rId31"/>
    <p:sldId id="636" r:id="rId32"/>
    <p:sldId id="596" r:id="rId33"/>
    <p:sldId id="864" r:id="rId34"/>
    <p:sldId id="866" r:id="rId35"/>
    <p:sldId id="865" r:id="rId36"/>
    <p:sldId id="828" r:id="rId37"/>
    <p:sldId id="868" r:id="rId38"/>
    <p:sldId id="861" r:id="rId39"/>
    <p:sldId id="801" r:id="rId40"/>
    <p:sldId id="838" r:id="rId41"/>
    <p:sldId id="84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8"/>
          </p14:sldIdLst>
        </p14:section>
        <p14:section name="Contents" id="{7797F0B3-CF3D-F549-BB35-79F7235675AD}">
          <p14:sldIdLst>
            <p14:sldId id="688"/>
          </p14:sldIdLst>
        </p14:section>
        <p14:section name="Intro and Brief" id="{644DB442-3837-A143-A3C0-EE2D73ACCA9E}">
          <p14:sldIdLst>
            <p14:sldId id="706"/>
            <p14:sldId id="821"/>
            <p14:sldId id="851"/>
          </p14:sldIdLst>
        </p14:section>
        <p14:section name="P1: Chance Quality Modeling" id="{DB054D85-3F0A-164C-ABD7-D644AD4A84E6}">
          <p14:sldIdLst>
            <p14:sldId id="812"/>
            <p14:sldId id="832"/>
            <p14:sldId id="817"/>
            <p14:sldId id="848"/>
            <p14:sldId id="850"/>
            <p14:sldId id="862"/>
            <p14:sldId id="849"/>
            <p14:sldId id="847"/>
            <p14:sldId id="858"/>
            <p14:sldId id="860"/>
          </p14:sldIdLst>
        </p14:section>
        <p14:section name="P2: Application of Tracking data" id="{73DCDAE6-1AAC-1243-BCEC-D2A82EA0AD39}">
          <p14:sldIdLst>
            <p14:sldId id="733"/>
            <p14:sldId id="822"/>
            <p14:sldId id="854"/>
            <p14:sldId id="818"/>
            <p14:sldId id="855"/>
          </p14:sldIdLst>
        </p14:section>
        <p14:section name="P3: Application of the CQM with Metrica Sports data" id="{E8BFBBB6-46A3-9C48-A91B-F91EAA3F3D45}">
          <p14:sldIdLst>
            <p14:sldId id="857"/>
            <p14:sldId id="844"/>
            <p14:sldId id="853"/>
          </p14:sldIdLst>
        </p14:section>
        <p14:section name="Conclusion" id="{1BEAABE5-E23B-1245-9550-E26E59C733E2}">
          <p14:sldIdLst>
            <p14:sldId id="871"/>
            <p14:sldId id="869"/>
            <p14:sldId id="870"/>
            <p14:sldId id="867"/>
            <p14:sldId id="636"/>
          </p14:sldIdLst>
        </p14:section>
        <p14:section name="Appendix" id="{07BB4DD8-9C3D-7F41-A73E-77D5BC7BDE7A}">
          <p14:sldIdLst>
            <p14:sldId id="596"/>
            <p14:sldId id="864"/>
            <p14:sldId id="866"/>
            <p14:sldId id="865"/>
            <p14:sldId id="828"/>
            <p14:sldId id="868"/>
            <p14:sldId id="861"/>
            <p14:sldId id="801"/>
            <p14:sldId id="838"/>
            <p14:sldId id="8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FFD7D0"/>
    <a:srgbClr val="CF2D28"/>
    <a:srgbClr val="6BADDF"/>
    <a:srgbClr val="00275E"/>
    <a:srgbClr val="7BB1E0"/>
    <a:srgbClr val="80BF80"/>
    <a:srgbClr val="DFDF81"/>
    <a:srgbClr val="D0FFD9"/>
    <a:srgbClr val="FFE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p:restoredTop sz="96405"/>
  </p:normalViewPr>
  <p:slideViewPr>
    <p:cSldViewPr snapToGrid="0">
      <p:cViewPr>
        <p:scale>
          <a:sx n="140" d="100"/>
          <a:sy n="140" d="100"/>
        </p:scale>
        <p:origin x="-24" y="1240"/>
      </p:cViewPr>
      <p:guideLst/>
    </p:cSldViewPr>
  </p:slideViewPr>
  <p:notesTextViewPr>
    <p:cViewPr>
      <p:scale>
        <a:sx n="50" d="100"/>
        <a:sy n="50" d="100"/>
      </p:scale>
      <p:origin x="0" y="0"/>
    </p:cViewPr>
  </p:notesTextViewPr>
  <p:notesViewPr>
    <p:cSldViewPr snapToGrid="0">
      <p:cViewPr varScale="1">
        <p:scale>
          <a:sx n="88" d="100"/>
          <a:sy n="88" d="100"/>
        </p:scale>
        <p:origin x="38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9E8648-9F93-9645-8B17-8B492F773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7AA0D-0834-544F-BA50-8026671C4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E93D6-6F9A-2449-B407-A9513DE51742}" type="datetimeFigureOut">
              <a:rPr lang="en-US" smtClean="0"/>
              <a:t>3/23/21</a:t>
            </a:fld>
            <a:endParaRPr lang="en-US"/>
          </a:p>
        </p:txBody>
      </p:sp>
      <p:sp>
        <p:nvSpPr>
          <p:cNvPr id="4" name="Footer Placeholder 3">
            <a:extLst>
              <a:ext uri="{FF2B5EF4-FFF2-40B4-BE49-F238E27FC236}">
                <a16:creationId xmlns:a16="http://schemas.microsoft.com/office/drawing/2014/main" id="{296C067A-6358-0F42-A93A-EA4E89E54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F3C8F0-73C7-DB4F-9A90-C3EF4EFC26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3C1AE-0E69-5B46-B147-2B49D2178D71}" type="slidenum">
              <a:rPr lang="en-US" smtClean="0"/>
              <a:t>‹#›</a:t>
            </a:fld>
            <a:endParaRPr lang="en-US"/>
          </a:p>
        </p:txBody>
      </p:sp>
    </p:spTree>
    <p:extLst>
      <p:ext uri="{BB962C8B-B14F-4D97-AF65-F5344CB8AC3E}">
        <p14:creationId xmlns:p14="http://schemas.microsoft.com/office/powerpoint/2010/main" val="3328837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23/03/2021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421903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388888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303192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123253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80142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29403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323688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8989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121833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164837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4130044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58745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26</a:t>
            </a:fld>
            <a:endParaRPr lang="en-GB"/>
          </a:p>
        </p:txBody>
      </p:sp>
    </p:spTree>
    <p:extLst>
      <p:ext uri="{BB962C8B-B14F-4D97-AF65-F5344CB8AC3E}">
        <p14:creationId xmlns:p14="http://schemas.microsoft.com/office/powerpoint/2010/main" val="397143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27</a:t>
            </a:fld>
            <a:endParaRPr lang="en-GB"/>
          </a:p>
        </p:txBody>
      </p:sp>
    </p:spTree>
    <p:extLst>
      <p:ext uri="{BB962C8B-B14F-4D97-AF65-F5344CB8AC3E}">
        <p14:creationId xmlns:p14="http://schemas.microsoft.com/office/powerpoint/2010/main" val="647708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399771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30</a:t>
            </a:fld>
            <a:endParaRPr lang="en-GB"/>
          </a:p>
        </p:txBody>
      </p:sp>
    </p:spTree>
    <p:extLst>
      <p:ext uri="{BB962C8B-B14F-4D97-AF65-F5344CB8AC3E}">
        <p14:creationId xmlns:p14="http://schemas.microsoft.com/office/powerpoint/2010/main" val="3797015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2506219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3203445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748284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2366847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2691893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36</a:t>
            </a:fld>
            <a:endParaRPr lang="en-GB"/>
          </a:p>
        </p:txBody>
      </p:sp>
    </p:spTree>
    <p:extLst>
      <p:ext uri="{BB962C8B-B14F-4D97-AF65-F5344CB8AC3E}">
        <p14:creationId xmlns:p14="http://schemas.microsoft.com/office/powerpoint/2010/main" val="146905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54361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182087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41778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6741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243294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1858155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345227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40737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224399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7ACC2487-E01B-B243-9F3B-E8D4C3FF8466}"/>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C8D9F6B-473B-7149-B0C8-DDACD1AD471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9" name="Straight Connector 8">
            <a:extLst>
              <a:ext uri="{FF2B5EF4-FFF2-40B4-BE49-F238E27FC236}">
                <a16:creationId xmlns:a16="http://schemas.microsoft.com/office/drawing/2014/main" id="{A3E76DDD-663E-8B4D-8FC2-48D19DF332C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EE89A4-294C-2D4F-BB4B-535728FFD0D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0" name="Straight Connector 9">
            <a:extLst>
              <a:ext uri="{FF2B5EF4-FFF2-40B4-BE49-F238E27FC236}">
                <a16:creationId xmlns:a16="http://schemas.microsoft.com/office/drawing/2014/main" id="{887581C7-1C77-0544-847D-7C198CF193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26C6BB9-B6AB-934C-AE15-BCF3A476675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2DBE2101-6068-6C4A-953A-875E9BA3825E}"/>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D07D0FF-7BED-594D-B33D-5B643283377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66A8216A-5A4B-3945-8CB5-026A4970589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AFD9CD-5E74-6141-B656-EC0AAAD2EFFD}"/>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9" name="Straight Connector 18">
            <a:extLst>
              <a:ext uri="{FF2B5EF4-FFF2-40B4-BE49-F238E27FC236}">
                <a16:creationId xmlns:a16="http://schemas.microsoft.com/office/drawing/2014/main" id="{961C0C61-93E9-D84C-A086-5B0A7CFC2E5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30198E-CB42-FF49-837D-288747C012C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ED797245-0337-9B41-A456-77F7A44A4D9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39DCBE-A0F5-4C44-8311-C200F1001485}"/>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752BDF02-911A-124D-B8CC-CE11DD8EE7C1}"/>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2C39EE1-D655-E642-962A-39E14FF6626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77635243-929F-5741-8CD1-E4ED40BFEAC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DE7B17-F901-C749-AFA8-A8B2F2C9B3A9}"/>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55B48972-2053-6340-9BDD-6AD9A42C20DC}"/>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950A3F-1E18-B24B-9514-2B6346C70E9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
        <p:nvSpPr>
          <p:cNvPr id="6" name="Text Placeholder 2">
            <a:extLst>
              <a:ext uri="{FF2B5EF4-FFF2-40B4-BE49-F238E27FC236}">
                <a16:creationId xmlns:a16="http://schemas.microsoft.com/office/drawing/2014/main" id="{659924B9-0DD3-4DD3-8250-547291FC1861}"/>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842686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CA87E3C6-F591-244B-A51D-E2D2F07575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285AF1D-5B1C-5F42-A204-2697A86AF826}"/>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a:xfrm>
            <a:off x="11804651" y="6368799"/>
            <a:ext cx="306791" cy="277907"/>
          </a:xfrm>
          <a:prstGeom prst="rect">
            <a:avLst/>
          </a:prstGeom>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5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31824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8" name="Text Placeholder 2">
            <a:extLst>
              <a:ext uri="{FF2B5EF4-FFF2-40B4-BE49-F238E27FC236}">
                <a16:creationId xmlns:a16="http://schemas.microsoft.com/office/drawing/2014/main" id="{FA0C28A5-53F0-4659-8EB2-CD010947E4DF}"/>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2" name="Straight Connector 11">
            <a:extLst>
              <a:ext uri="{FF2B5EF4-FFF2-40B4-BE49-F238E27FC236}">
                <a16:creationId xmlns:a16="http://schemas.microsoft.com/office/drawing/2014/main" id="{7E8A974D-4655-924B-A41E-DCC141AE0D1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1A6B719-4C49-DF4E-A0FB-28078D11A10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14FA22-135E-904E-8A22-2A35B16F9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31" y="6262156"/>
            <a:ext cx="1958056" cy="489517"/>
          </a:xfrm>
          <a:prstGeom prst="rect">
            <a:avLst/>
          </a:prstGeom>
        </p:spPr>
      </p:pic>
    </p:spTree>
    <p:extLst>
      <p:ext uri="{BB962C8B-B14F-4D97-AF65-F5344CB8AC3E}">
        <p14:creationId xmlns:p14="http://schemas.microsoft.com/office/powerpoint/2010/main" val="23363703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A60E0AE0-5E84-A44B-BD9F-2715AF9E8C4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E0C821-1D95-A448-822C-0415DA4529C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38" name="Text Placeholder 4"/>
          <p:cNvSpPr>
            <a:spLocks noGrp="1"/>
          </p:cNvSpPr>
          <p:nvPr>
            <p:ph type="body" sz="quarter" idx="16"/>
          </p:nvPr>
        </p:nvSpPr>
        <p:spPr>
          <a:xfrm>
            <a:off x="6180955"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D856E47-91F3-3647-A530-6729FE5F7E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440A33-4632-DB48-8CA2-25900F4C181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723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2A - 2 column on white">
    <p:bg>
      <p:bgRef idx="1001">
        <a:schemeClr val="bg1"/>
      </p:bgRef>
    </p:bg>
    <p:spTree>
      <p:nvGrpSpPr>
        <p:cNvPr id="1" name=""/>
        <p:cNvGrpSpPr/>
        <p:nvPr/>
      </p:nvGrpSpPr>
      <p:grpSpPr>
        <a:xfrm>
          <a:off x="0" y="0"/>
          <a:ext cx="0" cy="0"/>
          <a:chOff x="0" y="0"/>
          <a:chExt cx="0" cy="0"/>
        </a:xfrm>
      </p:grpSpPr>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316765"/>
            <a:ext cx="5605128" cy="4608512"/>
          </a:xfrm>
          <a:prstGeom prst="rect">
            <a:avLst/>
          </a:prstGeom>
          <a:ln>
            <a:solidFill>
              <a:schemeClr val="accent1"/>
            </a:solidFill>
          </a:ln>
        </p:spPr>
        <p:txBody>
          <a:bodyPr lIns="36000" tIns="36000" rIns="36000" bIns="36000"/>
          <a:lstStyle>
            <a:lvl1pPr marL="228594" indent="-228594">
              <a:spcBef>
                <a:spcPts val="0"/>
              </a:spcBef>
              <a:buFont typeface="Arial" panose="020B0604020202020204" pitchFamily="34" charset="0"/>
              <a:buChar char="•"/>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316765"/>
            <a:ext cx="5605128" cy="4608512"/>
          </a:xfrm>
          <a:prstGeom prst="rect">
            <a:avLst/>
          </a:prstGeom>
          <a:ln>
            <a:solidFill>
              <a:schemeClr val="accent1"/>
            </a:solidFill>
          </a:ln>
        </p:spPr>
        <p:txBody>
          <a:bodyPr lIns="36000" tIns="36000" rIns="36000" bIns="3600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8970D87A-F226-D648-A0F2-79FD867E464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8FE868-F3B2-FC4D-8C99-DBF24A6165B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187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7" name="Text Placeholder 4"/>
          <p:cNvSpPr>
            <a:spLocks noGrp="1"/>
          </p:cNvSpPr>
          <p:nvPr>
            <p:ph type="body" sz="quarter" idx="16"/>
          </p:nvPr>
        </p:nvSpPr>
        <p:spPr>
          <a:xfrm>
            <a:off x="6193159"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AB74CCE5-A0CF-4BA1-8FA2-A47514A48BCC}"/>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1" name="Text Placeholder 2">
            <a:extLst>
              <a:ext uri="{FF2B5EF4-FFF2-40B4-BE49-F238E27FC236}">
                <a16:creationId xmlns:a16="http://schemas.microsoft.com/office/drawing/2014/main" id="{65EBBDC1-0FB4-4650-9B7B-97C690B5F87C}"/>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2">
            <a:extLst>
              <a:ext uri="{FF2B5EF4-FFF2-40B4-BE49-F238E27FC236}">
                <a16:creationId xmlns:a16="http://schemas.microsoft.com/office/drawing/2014/main" id="{0D3A8511-C590-4163-B79E-6EBE0AFB4A96}"/>
              </a:ext>
            </a:extLst>
          </p:cNvPr>
          <p:cNvSpPr>
            <a:spLocks noGrp="1"/>
          </p:cNvSpPr>
          <p:nvPr>
            <p:ph type="body" sz="quarter" idx="21"/>
          </p:nvPr>
        </p:nvSpPr>
        <p:spPr>
          <a:xfrm>
            <a:off x="6196340"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F7D31E9E-9732-C943-B74A-A4849214FD33}"/>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F2859E-94BB-1E4D-B98F-6FDB45A0A854}"/>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6408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CD32AA35-A754-439D-972E-3F7E0144B1FA}"/>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F9EF3857-995E-4F0C-9949-F38FFAE2175C}"/>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
            <a:extLst>
              <a:ext uri="{FF2B5EF4-FFF2-40B4-BE49-F238E27FC236}">
                <a16:creationId xmlns:a16="http://schemas.microsoft.com/office/drawing/2014/main" id="{77F03F83-1E0A-4092-A8D6-ECB5568CE1FB}"/>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55A64A59-4C89-4441-9CC5-9A6F3F5DFCF9}"/>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58F86E58-0036-D541-BBF9-C286BE8C5E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F54686-AA88-ED48-879D-B5E27504C17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793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00CFE3DA-D6DD-644F-B8DE-D54E30BD467F}"/>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7987B5-2BB4-814B-9B73-9EE5D4785A0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CADD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FAD5C-2150-D34D-937D-203E83F9F87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15920" y="6272749"/>
            <a:ext cx="709234" cy="451072"/>
          </a:xfrm>
          <a:prstGeom prst="rect">
            <a:avLst/>
          </a:prstGeom>
        </p:spPr>
      </p:pic>
      <p:grpSp>
        <p:nvGrpSpPr>
          <p:cNvPr id="2" name="Group 1">
            <a:extLst>
              <a:ext uri="{FF2B5EF4-FFF2-40B4-BE49-F238E27FC236}">
                <a16:creationId xmlns:a16="http://schemas.microsoft.com/office/drawing/2014/main" id="{C70CB417-A3BE-F74B-B8D7-5AFBAA1381D4}"/>
              </a:ext>
            </a:extLst>
          </p:cNvPr>
          <p:cNvGrpSpPr/>
          <p:nvPr userDrawn="1"/>
        </p:nvGrpSpPr>
        <p:grpSpPr>
          <a:xfrm>
            <a:off x="6260351" y="6201650"/>
            <a:ext cx="5598923" cy="624433"/>
            <a:chOff x="6356045" y="6201650"/>
            <a:chExt cx="5598923" cy="624433"/>
          </a:xfrm>
        </p:grpSpPr>
        <p:pic>
          <p:nvPicPr>
            <p:cNvPr id="8" name="Picture 7" descr="A close up of a sign&#10;&#10;Description automatically generated">
              <a:extLst>
                <a:ext uri="{FF2B5EF4-FFF2-40B4-BE49-F238E27FC236}">
                  <a16:creationId xmlns:a16="http://schemas.microsoft.com/office/drawing/2014/main" id="{F3C8190A-ECB3-455E-A60C-43DD5875F4B6}"/>
                </a:ext>
              </a:extLst>
            </p:cNvPr>
            <p:cNvPicPr>
              <a:picLocks noChangeAspect="1"/>
            </p:cNvPicPr>
            <p:nvPr userDrawn="1"/>
          </p:nvPicPr>
          <p:blipFill rotWithShape="1">
            <a:blip r:embed="rId29"/>
            <a:srcRect l="70357" t="-38" r="1" b="-16630"/>
            <a:stretch/>
          </p:blipFill>
          <p:spPr>
            <a:xfrm>
              <a:off x="9232977" y="6201650"/>
              <a:ext cx="1280508" cy="624433"/>
            </a:xfrm>
            <a:prstGeom prst="rect">
              <a:avLst/>
            </a:prstGeom>
          </p:spPr>
        </p:pic>
        <p:pic>
          <p:nvPicPr>
            <p:cNvPr id="3" name="Picture 2">
              <a:extLst>
                <a:ext uri="{FF2B5EF4-FFF2-40B4-BE49-F238E27FC236}">
                  <a16:creationId xmlns:a16="http://schemas.microsoft.com/office/drawing/2014/main" id="{D1DAE5EC-F719-2643-B8AD-59DF19408CC0}"/>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69787" y="6269089"/>
              <a:ext cx="467984" cy="467984"/>
            </a:xfrm>
            <a:prstGeom prst="rect">
              <a:avLst/>
            </a:prstGeom>
          </p:spPr>
        </p:pic>
        <p:pic>
          <p:nvPicPr>
            <p:cNvPr id="5" name="Picture 4">
              <a:extLst>
                <a:ext uri="{FF2B5EF4-FFF2-40B4-BE49-F238E27FC236}">
                  <a16:creationId xmlns:a16="http://schemas.microsoft.com/office/drawing/2014/main" id="{A4237ABE-326E-D84E-838B-336F23D34E19}"/>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093215" y="6269089"/>
              <a:ext cx="381172" cy="46884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02BBAAF-2DC2-3140-B2FE-D2438B78C6EE}"/>
                </a:ext>
              </a:extLst>
            </p:cNvPr>
            <p:cNvPicPr>
              <a:picLocks noChangeAspect="1"/>
            </p:cNvPicPr>
            <p:nvPr userDrawn="1"/>
          </p:nvPicPr>
          <p:blipFill rotWithShape="1">
            <a:blip r:embed="rId29"/>
            <a:srcRect t="1" r="64227" b="-4229"/>
            <a:stretch/>
          </p:blipFill>
          <p:spPr>
            <a:xfrm>
              <a:off x="6356045" y="6201650"/>
              <a:ext cx="1545381" cy="557853"/>
            </a:xfrm>
            <a:prstGeom prst="rect">
              <a:avLst/>
            </a:prstGeom>
          </p:spPr>
        </p:pic>
        <p:pic>
          <p:nvPicPr>
            <p:cNvPr id="9" name="Picture 8" descr="A close up of a sign&#10;&#10;Description automatically generated">
              <a:extLst>
                <a:ext uri="{FF2B5EF4-FFF2-40B4-BE49-F238E27FC236}">
                  <a16:creationId xmlns:a16="http://schemas.microsoft.com/office/drawing/2014/main" id="{4F84F337-DB50-0941-A005-5907275FFFC0}"/>
                </a:ext>
              </a:extLst>
            </p:cNvPr>
            <p:cNvPicPr>
              <a:picLocks noChangeAspect="1"/>
            </p:cNvPicPr>
            <p:nvPr userDrawn="1"/>
          </p:nvPicPr>
          <p:blipFill rotWithShape="1">
            <a:blip r:embed="rId29"/>
            <a:srcRect l="39535" t="12402" r="43293"/>
            <a:stretch/>
          </p:blipFill>
          <p:spPr>
            <a:xfrm>
              <a:off x="7901426" y="6268231"/>
              <a:ext cx="777319" cy="491272"/>
            </a:xfrm>
            <a:prstGeom prst="rect">
              <a:avLst/>
            </a:prstGeom>
          </p:spPr>
        </p:pic>
        <p:pic>
          <p:nvPicPr>
            <p:cNvPr id="4" name="Picture 3">
              <a:extLst>
                <a:ext uri="{FF2B5EF4-FFF2-40B4-BE49-F238E27FC236}">
                  <a16:creationId xmlns:a16="http://schemas.microsoft.com/office/drawing/2014/main" id="{A6329708-55E6-0546-9AE5-06913B4F4B59}"/>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8682422" y="6286001"/>
              <a:ext cx="473502" cy="473502"/>
            </a:xfrm>
            <a:prstGeom prst="rect">
              <a:avLst/>
            </a:prstGeom>
          </p:spPr>
        </p:pic>
        <p:pic>
          <p:nvPicPr>
            <p:cNvPr id="1026" name="Picture 2" descr="Club Bolívar - Wikipedia">
              <a:extLst>
                <a:ext uri="{FF2B5EF4-FFF2-40B4-BE49-F238E27FC236}">
                  <a16:creationId xmlns:a16="http://schemas.microsoft.com/office/drawing/2014/main" id="{31728B90-9BF4-7548-A383-96B1CAB9C81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l="5495" t="5557" r="5418" b="6204"/>
            <a:stretch/>
          </p:blipFill>
          <p:spPr bwMode="auto">
            <a:xfrm>
              <a:off x="11529831" y="6268229"/>
              <a:ext cx="425137" cy="46884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4561EFEA-8F0A-BB4F-B01B-E2C7378A7852}"/>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80598" y="6262156"/>
            <a:ext cx="1958056" cy="489517"/>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8" r:id="rId23"/>
    <p:sldLayoutId id="2147483729" r:id="rId24"/>
    <p:sldLayoutId id="2147483731" r:id="rId25"/>
    <p:sldLayoutId id="2147483732" r:id="rId26"/>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drive.google.com/drive/folders/1Ts_5YOL8JpVpRcaEhqmcTCceLmcBRY3L?usp=sharing" TargetMode="External"/><Relationship Id="rId5" Type="http://schemas.openxmlformats.org/officeDocument/2006/relationships/hyperlink" Target="https://github.com/eddwebster/mcfc_submission" TargetMode="External"/><Relationship Id="rId4" Type="http://schemas.openxmlformats.org/officeDocument/2006/relationships/hyperlink" Target="https://docs.google.com/presentation/d/116D0U_ue2sv6hgLBgHniI228cRhph0qfMuOFA4uuxhs/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otball_pitch"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4OTQwuAc4HU" TargetMode="External"/><Relationship Id="rId3" Type="http://schemas.openxmlformats.org/officeDocument/2006/relationships/image" Target="../media/image19.png"/><Relationship Id="rId7"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Creating%20a%20Chance%20Quality%20Model%20from%20Shots%20Data.ipynb" TargetMode="External"/><Relationship Id="rId5" Type="http://schemas.openxmlformats.org/officeDocument/2006/relationships/hyperlink" Target="https://www.youtube.com/watch?v=4OTQwuAc4HU"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github.com/metrica-sports/sample-data" TargetMode="External"/><Relationship Id="rId5" Type="http://schemas.openxmlformats.org/officeDocument/2006/relationships/hyperlink" Target="https://nbviewer.jupyter.org/github/eddwebster/mcfc_submission/blob/main/notebooks/metrica-sports/Metrica%20Sports.ipynb" TargetMode="External"/><Relationship Id="rId4" Type="http://schemas.openxmlformats.org/officeDocument/2006/relationships/hyperlink" Target="https://github.com/Friends-of-Tracking-Data-FoTD/LaurieOnTrack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github.com/eddwebster/mcfc_submission/tree/main/video/fig/metrica-sports" TargetMode="External"/><Relationship Id="rId11" Type="http://schemas.openxmlformats.org/officeDocument/2006/relationships/image" Target="../media/image30.png"/><Relationship Id="rId5" Type="http://schemas.openxmlformats.org/officeDocument/2006/relationships/hyperlink" Target="https://github.com/eddwebster/mcfc_submission/tree/master/img/fig/metrica-sports" TargetMode="External"/><Relationship Id="rId10" Type="http://schemas.openxmlformats.org/officeDocument/2006/relationships/image" Target="../media/image29.png"/><Relationship Id="rId4" Type="http://schemas.openxmlformats.org/officeDocument/2006/relationships/hyperlink" Target="https://github.com/metrica-sports/sample-data"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13"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11" Type="http://schemas.openxmlformats.org/officeDocument/2006/relationships/slide" Target="slide29.xml"/><Relationship Id="rId5" Type="http://schemas.openxmlformats.org/officeDocument/2006/relationships/slide" Target="slide6.xml"/><Relationship Id="rId15" Type="http://schemas.openxmlformats.org/officeDocument/2006/relationships/image" Target="../media/image11.png"/><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statsbomb.com/2018/05/how-statsbomb-data-helps-measure-counter-pressin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hyperlink" Target="https://github.com/metrica-sports/sample-data" TargetMode="External"/><Relationship Id="rId4" Type="http://schemas.openxmlformats.org/officeDocument/2006/relationships/hyperlink" Target="https://nbviewer.jupyter.org/github/eddwebster/mcfc_submission/blob/main/notebooks/metrica-sports/Metrica%20Sports.ipyn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bref.com/en/expected-goals-model-explained/" TargetMode="External"/><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youtube.com/watch?v=bvoOOYMQkac&amp;list=PL10a1_q15HwqVEcnqt3tXs1bgvawjsQNW" TargetMode="External"/><Relationship Id="rId5" Type="http://schemas.openxmlformats.org/officeDocument/2006/relationships/hyperlink" Target="https://docs.google.com/presentation/d/1uT6vT1J_FS10hW3hvWQx9ofqHUq8mT-kUbDRMrrUqH8/edit?usp=sharing"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twitter.com/Soccermatics" TargetMode="External"/><Relationship Id="rId7" Type="http://schemas.openxmlformats.org/officeDocument/2006/relationships/hyperlink" Target="https://twitter.com/xGPhilosophy/status/1369418380642549762"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twitter.com/Caley_graphics/status/1237870631024095234" TargetMode="External"/><Relationship Id="rId11" Type="http://schemas.openxmlformats.org/officeDocument/2006/relationships/image" Target="../media/image37.png"/><Relationship Id="rId5" Type="http://schemas.openxmlformats.org/officeDocument/2006/relationships/hyperlink" Target="https://soccermatics.medium.com/should-you-write-about-real-goals-or-expected-goals-a-guide-for-journalists-2cf0c7ec6bb6" TargetMode="External"/><Relationship Id="rId10" Type="http://schemas.openxmlformats.org/officeDocument/2006/relationships/image" Target="../media/image36.png"/><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hyperlink" Target="https://twitter.com/aSamGreen" TargetMode="External"/><Relationship Id="rId13"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hyperlink" Target="https://xgboost.readthedocs.io/en/latest/" TargetMode="External"/><Relationship Id="rId7" Type="http://schemas.openxmlformats.org/officeDocument/2006/relationships/hyperlink" Target="https://nbviewer.jupyter.org/github/eddwebster/mcfc_submission/blob/main/notebooks/chance_quality_modelling/Creating%20a%20Chance%20Quality%20Model%20from%20Shots%20Data.ipynb" TargetMode="Externa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11" Type="http://schemas.openxmlformats.org/officeDocument/2006/relationships/hyperlink" Target="https://twitter.com/Soccermatics/status/1260598182624575490" TargetMode="External"/><Relationship Id="rId5" Type="http://schemas.openxmlformats.org/officeDocument/2006/relationships/hyperlink" Target="https://catboost.ai/" TargetMode="External"/><Relationship Id="rId10" Type="http://schemas.openxmlformats.org/officeDocument/2006/relationships/hyperlink" Target="https://fbref.com/en/expected-goals-model-explained/" TargetMode="External"/><Relationship Id="rId4" Type="http://schemas.openxmlformats.org/officeDocument/2006/relationships/hyperlink" Target="https://lightgbm.readthedocs.io/en/latest/" TargetMode="External"/><Relationship Id="rId9" Type="http://schemas.openxmlformats.org/officeDocument/2006/relationships/hyperlink" Target="https://twitter.com/MC_of_A"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3" Type="http://schemas.openxmlformats.org/officeDocument/2006/relationships/hyperlink" Target="https://arxiv.org/pdf/1802.07127.pdf" TargetMode="External"/><Relationship Id="rId7" Type="http://schemas.openxmlformats.org/officeDocument/2006/relationships/hyperlink" Target="https://github.com/eddwebster/mcfc_submission/tree/master/notebook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5" Type="http://schemas.openxmlformats.org/officeDocument/2006/relationships/hyperlink" Target="https://twitter.com/karun1710" TargetMode="External"/><Relationship Id="rId4" Type="http://schemas.openxmlformats.org/officeDocument/2006/relationships/hyperlink" Target="https://karun.in/blog/expected-threat.html" TargetMode="External"/><Relationship Id="rId9" Type="http://schemas.openxmlformats.org/officeDocument/2006/relationships/hyperlink" Target="https://github.com/metrica-sports/sample-data"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docs.google.com/presentation/d/16stYbJoI8aYqtn_grJHSdTbMA1xwo-Iy9g9JJruMOBQ/edit?usp=sharing" TargetMode="External"/><Relationship Id="rId13" Type="http://schemas.openxmlformats.org/officeDocument/2006/relationships/hyperlink" Target="https://twitter.com/eddwebster" TargetMode="External"/><Relationship Id="rId3" Type="http://schemas.openxmlformats.org/officeDocument/2006/relationships/hyperlink" Target="https://github.com/eddwebster" TargetMode="External"/><Relationship Id="rId7" Type="http://schemas.openxmlformats.org/officeDocument/2006/relationships/hyperlink" Target="https://docs.google.com/presentation/d/116D0U_ue2sv6hgLBgHniI228cRhph0qfMuOFA4uuxhs/edit?usp=sharing" TargetMode="External"/><Relationship Id="rId12" Type="http://schemas.openxmlformats.org/officeDocument/2006/relationships/hyperlink" Target="https://www.linkedin.com/in/eddwebster/" TargetMode="External"/><Relationship Id="rId2" Type="http://schemas.openxmlformats.org/officeDocument/2006/relationships/notesSlide" Target="../notesSlides/notesSlide22.xml"/><Relationship Id="rId16" Type="http://schemas.openxmlformats.org/officeDocument/2006/relationships/image" Target="../media/image38.jpg"/><Relationship Id="rId1" Type="http://schemas.openxmlformats.org/officeDocument/2006/relationships/slideLayout" Target="../slideLayouts/slideLayout4.xml"/><Relationship Id="rId6" Type="http://schemas.openxmlformats.org/officeDocument/2006/relationships/hyperlink" Target="https://drive.google.com/drive/folders/1Ts_5YOL8JpVpRcaEhqmcTCceLmcBRY3L?usp=sharing" TargetMode="External"/><Relationship Id="rId11" Type="http://schemas.openxmlformats.org/officeDocument/2006/relationships/hyperlink" Target="https://www.eddwebster.com/" TargetMode="External"/><Relationship Id="rId5" Type="http://schemas.openxmlformats.org/officeDocument/2006/relationships/hyperlink" Target="https://github.com/eddwebster/football_analytics" TargetMode="External"/><Relationship Id="rId15" Type="http://schemas.openxmlformats.org/officeDocument/2006/relationships/hyperlink" Target="mailto:edd.j.webster@gmail.com" TargetMode="External"/><Relationship Id="rId10" Type="http://schemas.openxmlformats.org/officeDocument/2006/relationships/hyperlink" Target="https://public.tableau.com/profile/edd.webster#!/" TargetMode="External"/><Relationship Id="rId4" Type="http://schemas.openxmlformats.org/officeDocument/2006/relationships/hyperlink" Target="https://github.com/eddwebster/mcfc_submission"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hyperlink" Target="mailto:edward.webster@cityfootball.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image" Target="../media/image39.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cartilagefreecaptain.sbnation.com/2014/9/11/6131661/premier-league-projections-2014#methoderology"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KXSLKwADXKI" TargetMode="External"/><Relationship Id="rId13" Type="http://schemas.openxmlformats.org/officeDocument/2006/relationships/hyperlink" Target="https://twitter.com/devinpleuler" TargetMode="External"/><Relationship Id="rId18" Type="http://schemas.openxmlformats.org/officeDocument/2006/relationships/hyperlink" Target="https://www.youtube.com/watch?v=yfPC1O_g-I8" TargetMode="External"/><Relationship Id="rId3" Type="http://schemas.openxmlformats.org/officeDocument/2006/relationships/hyperlink" Target="https://github.com/metrica-sports/sample-data" TargetMode="External"/><Relationship Id="rId21" Type="http://schemas.openxmlformats.org/officeDocument/2006/relationships/hyperlink" Target="https://twitter.com/srudd_ok" TargetMode="External"/><Relationship Id="rId7" Type="http://schemas.openxmlformats.org/officeDocument/2006/relationships/hyperlink" Target="https://www.youtube.com/watch?v=5X1cSehLg6s" TargetMode="External"/><Relationship Id="rId12" Type="http://schemas.openxmlformats.org/officeDocument/2006/relationships/hyperlink" Target="https://twitter.com/GregorydSam" TargetMode="External"/><Relationship Id="rId17" Type="http://schemas.openxmlformats.org/officeDocument/2006/relationships/hyperlink" Target="https://eightyfivepoints.blogspot.com/2019/11/using-data-to-analyse-team-formations.html" TargetMode="External"/><Relationship Id="rId2" Type="http://schemas.openxmlformats.org/officeDocument/2006/relationships/notesSlide" Target="../notesSlides/notesSlide29.xml"/><Relationship Id="rId16" Type="http://schemas.openxmlformats.org/officeDocument/2006/relationships/hyperlink" Target="https://static.capabiliaserver.com/frontend/clients/barca/wp_prod/wp-content/uploads/2020/01/56ce723e-barca-conference-paper-laurie-shaw.pdf" TargetMode="External"/><Relationship Id="rId20" Type="http://schemas.openxmlformats.org/officeDocument/2006/relationships/hyperlink" Target="https://www.youtube.com/watch?v=X9PrwPyolyU" TargetMode="External"/><Relationship Id="rId1" Type="http://schemas.openxmlformats.org/officeDocument/2006/relationships/slideLayout" Target="../slideLayouts/slideLayout4.xml"/><Relationship Id="rId6" Type="http://schemas.openxmlformats.org/officeDocument/2006/relationships/hyperlink" Target="https://www.youtube.com/watch?v=VX3T-4lB2o0" TargetMode="External"/><Relationship Id="rId11" Type="http://schemas.openxmlformats.org/officeDocument/2006/relationships/hyperlink" Target="https://www.youtube.com/watch?v=kHTq9cwdkGA" TargetMode="External"/><Relationship Id="rId5" Type="http://schemas.openxmlformats.org/officeDocument/2006/relationships/hyperlink" Target="https://www.youtube.com/watch?v=8TrleFklEsE" TargetMode="External"/><Relationship Id="rId15" Type="http://schemas.openxmlformats.org/officeDocument/2006/relationships/hyperlink" Target="https://www.youtube.com/watch?v=VU4BOu6VfbU" TargetMode="External"/><Relationship Id="rId10" Type="http://schemas.openxmlformats.org/officeDocument/2006/relationships/hyperlink" Target="https://twitter.com/EightyFivePoint" TargetMode="External"/><Relationship Id="rId19" Type="http://schemas.openxmlformats.org/officeDocument/2006/relationships/hyperlink" Target="https://www.springerprofessional.de/en/routine-inspection-a-playbook-for-corner-kicks/18671052" TargetMode="External"/><Relationship Id="rId4" Type="http://schemas.openxmlformats.org/officeDocument/2006/relationships/hyperlink" Target="https://github.com/metrica-sports/sample-data/blob/master/documentation/events-definitions.pdf" TargetMode="External"/><Relationship Id="rId9" Type="http://schemas.openxmlformats.org/officeDocument/2006/relationships/hyperlink" Target="https://github.com/Friends-of-Tracking-Data-FoTD/LaurieOnTracking" TargetMode="External"/><Relationship Id="rId14" Type="http://schemas.openxmlformats.org/officeDocument/2006/relationships/hyperlink" Target="https://www.youtube.com/watch?v=miEWHSTYvX4" TargetMode="External"/><Relationship Id="rId22" Type="http://schemas.openxmlformats.org/officeDocument/2006/relationships/hyperlink" Target="https://www.metacafe.com/watch/7337475/2011_nessis_talk_by_sarah_rudd/" TargetMode="External"/></Relationships>
</file>

<file path=ppt/slides/_rels/slide37.xml.rels><?xml version="1.0" encoding="UTF-8" standalone="yes"?>
<Relationships xmlns="http://schemas.openxmlformats.org/package/2006/relationships"><Relationship Id="rId13" Type="http://schemas.openxmlformats.org/officeDocument/2006/relationships/hyperlink" Target="https://www.youtube.com/watch?v=bpjLyFyLlXs" TargetMode="External"/><Relationship Id="rId18" Type="http://schemas.openxmlformats.org/officeDocument/2006/relationships/hyperlink" Target="https://www.optasportspro.com/news-analysis/assessing-the-performance-of-%20premier-league-goalscorers/" TargetMode="External"/><Relationship Id="rId26" Type="http://schemas.openxmlformats.org/officeDocument/2006/relationships/hyperlink" Target="https://github.com/CleKraus/soccer_analytics/" TargetMode="External"/><Relationship Id="rId39" Type="http://schemas.openxmlformats.org/officeDocument/2006/relationships/hyperlink" Target="https://soccermatics.medium.com/should-you-write-about-real-goals-or-expected-goals-a-guide-for-journalists-2cf0c7ec6bb6" TargetMode="External"/><Relationship Id="rId21" Type="http://schemas.openxmlformats.org/officeDocument/2006/relationships/hyperlink" Target="https://differentgame.wordpress.com/2017/04/29/an-xg-model-for-everyone-in-20-minutes-ish/" TargetMode="External"/><Relationship Id="rId34" Type="http://schemas.openxmlformats.org/officeDocument/2006/relationships/hyperlink" Target="https://www.datofutbol.cl/xg-model/" TargetMode="External"/><Relationship Id="rId42" Type="http://schemas.openxmlformats.org/officeDocument/2006/relationships/hyperlink" Target="https://dtai.cs.kuleuven.be/sports/blog/how-data-availability-affects-the-ability-to-learn-good-xg-models" TargetMode="External"/><Relationship Id="rId47" Type="http://schemas.openxmlformats.org/officeDocument/2006/relationships/hyperlink" Target="https://docs.google.com/document/d/1OY0dxqXIBgncj0UDgb97zOtczC-b6JUknPFWgD77ng4/edit" TargetMode="External"/><Relationship Id="rId7" Type="http://schemas.openxmlformats.org/officeDocument/2006/relationships/hyperlink" Target="https://twitter.com/AFHStewart" TargetMode="External"/><Relationship Id="rId2" Type="http://schemas.openxmlformats.org/officeDocument/2006/relationships/slideLayout" Target="../slideLayouts/slideLayout4.xml"/><Relationship Id="rId16" Type="http://schemas.openxmlformats.org/officeDocument/2006/relationships/hyperlink" Target="https://github.com/Friends-of-Tracking-Data-FoTD/SoccermaticsForPython/blob/master/4LinearRegression.py" TargetMode="External"/><Relationship Id="rId29" Type="http://schemas.openxmlformats.org/officeDocument/2006/relationships/hyperlink" Target="https://twitter.com/numberstorm" TargetMode="External"/><Relationship Id="rId1" Type="http://schemas.openxmlformats.org/officeDocument/2006/relationships/themeOverride" Target="../theme/themeOverride1.xml"/><Relationship Id="rId6" Type="http://schemas.openxmlformats.org/officeDocument/2006/relationships/hyperlink" Target="https://www.youtube.com/watch?v=Xc6IG9-Dt18" TargetMode="External"/><Relationship Id="rId11" Type="http://schemas.openxmlformats.org/officeDocument/2006/relationships/hyperlink" Target="https://www.youtube.com/watch?v=gHIY-MgDh_o" TargetMode="External"/><Relationship Id="rId24" Type="http://schemas.openxmlformats.org/officeDocument/2006/relationships/hyperlink" Target="https://bitbucket.org/scisports/ssda-how-to-expected-goals/src/master/" TargetMode="External"/><Relationship Id="rId32" Type="http://schemas.openxmlformats.org/officeDocument/2006/relationships/hyperlink" Target="https://github.com/andrewsimplebet/expected_goals_deep_dive" TargetMode="External"/><Relationship Id="rId37" Type="http://schemas.openxmlformats.org/officeDocument/2006/relationships/hyperlink" Target="http://www.fantasyfutopia.com/python-for-fantasy-football-introduction-to-machine-learning/" TargetMode="External"/><Relationship Id="rId40" Type="http://schemas.openxmlformats.org/officeDocument/2006/relationships/hyperlink" Target="https://twitter.com/jessejdavis1" TargetMode="External"/><Relationship Id="rId45" Type="http://schemas.openxmlformats.org/officeDocument/2006/relationships/hyperlink" Target="https://web.archive.org/web/20200724125157/http:/business-analytic.co.uk/blog/evaluating-expected-goals-models/" TargetMode="External"/><Relationship Id="rId5" Type="http://schemas.openxmlformats.org/officeDocument/2006/relationships/hyperlink" Target="https://www.youtube.com/watch?v=310_eW0hUqQ" TargetMode="External"/><Relationship Id="rId15" Type="http://schemas.openxmlformats.org/officeDocument/2006/relationships/hyperlink" Target="https://www.youtube.com/watch?v=wHOgINJ5g54" TargetMode="External"/><Relationship Id="rId23" Type="http://schemas.openxmlformats.org/officeDocument/2006/relationships/hyperlink" Target="https://www.scisports.com/tech-how-to-build-your-own-expected-goals-model/" TargetMode="External"/><Relationship Id="rId28" Type="http://schemas.openxmlformats.org/officeDocument/2006/relationships/hyperlink" Target="https://github.com/CleKraus/soccer_analytics/blob/master/notebooks/challenges_with_gradient_boosters.ipynb" TargetMode="External"/><Relationship Id="rId36" Type="http://schemas.openxmlformats.org/officeDocument/2006/relationships/hyperlink" Target="https://twitter.com/tom_whelan" TargetMode="External"/><Relationship Id="rId10" Type="http://schemas.openxmlformats.org/officeDocument/2006/relationships/hyperlink" Target="https://www.youtube.com/watch?v=w7zPZsLGK18" TargetMode="External"/><Relationship Id="rId19" Type="http://schemas.openxmlformats.org/officeDocument/2006/relationships/hyperlink" Target="https://cartilagefreecaptain.sbnation.com/2014/9/11/6131661/premier-league-projections-2014#methoderology" TargetMode="External"/><Relationship Id="rId31" Type="http://schemas.openxmlformats.org/officeDocument/2006/relationships/hyperlink" Target="https://twitter.com/andrew_puopolo" TargetMode="External"/><Relationship Id="rId44" Type="http://schemas.openxmlformats.org/officeDocument/2006/relationships/hyperlink" Target="https://web.archive.org/web/20200724125157/http:/business-analytic.co.uk/blog/expected-goals-and-unexpected-goals/" TargetMode="External"/><Relationship Id="rId4" Type="http://schemas.openxmlformats.org/officeDocument/2006/relationships/hyperlink" Target="https://twitter.com/Soccermatics" TargetMode="External"/><Relationship Id="rId9" Type="http://schemas.openxmlformats.org/officeDocument/2006/relationships/hyperlink" Target="https://twitter.com/oilysailor" TargetMode="External"/><Relationship Id="rId14" Type="http://schemas.openxmlformats.org/officeDocument/2006/relationships/hyperlink" Target="https://github.com/Friends-of-Tracking-Data-FoTD/SoccermaticsForPython/blob/master/3xGModel.py" TargetMode="External"/><Relationship Id="rId22" Type="http://schemas.openxmlformats.org/officeDocument/2006/relationships/hyperlink" Target="https://twitter.com/janvanhaaren" TargetMode="External"/><Relationship Id="rId27" Type="http://schemas.openxmlformats.org/officeDocument/2006/relationships/hyperlink" Target="https://github.com/CleKraus/soccer_analytics/blob/master/notebooks/expected_goal_model_lr.ipynb" TargetMode="External"/><Relationship Id="rId30" Type="http://schemas.openxmlformats.org/officeDocument/2006/relationships/hyperlink" Target="https://github.com/andrewRowlinson/expected-goals-thesis" TargetMode="External"/><Relationship Id="rId35" Type="http://schemas.openxmlformats.org/officeDocument/2006/relationships/hyperlink" Target="https://twitter.com/FantasyFutopia" TargetMode="External"/><Relationship Id="rId43" Type="http://schemas.openxmlformats.org/officeDocument/2006/relationships/hyperlink" Target="https://twitter.com/GarryGelade" TargetMode="External"/><Relationship Id="rId8" Type="http://schemas.openxmlformats.org/officeDocument/2006/relationships/hyperlink" Target="https://www.youtube.com/watch?v=zSaeaFcm1SY" TargetMode="External"/><Relationship Id="rId3" Type="http://schemas.openxmlformats.org/officeDocument/2006/relationships/notesSlide" Target="../notesSlides/notesSlide30.xml"/><Relationship Id="rId12" Type="http://schemas.openxmlformats.org/officeDocument/2006/relationships/hyperlink" Target="https://www.youtube.com/watch?v=YJuHC7xXsGA" TargetMode="External"/><Relationship Id="rId17" Type="http://schemas.openxmlformats.org/officeDocument/2006/relationships/hyperlink" Target="https://github.com/Friends-of-Tracking-Data-FoTD/SoccermaticsForPython/blob/master/5xGModelFit.py" TargetMode="External"/><Relationship Id="rId25" Type="http://schemas.openxmlformats.org/officeDocument/2006/relationships/hyperlink" Target="https://twitter.com/CleKraus" TargetMode="External"/><Relationship Id="rId33" Type="http://schemas.openxmlformats.org/officeDocument/2006/relationships/hyperlink" Target="https://twitter.com/DatoFutbol_cl" TargetMode="External"/><Relationship Id="rId38" Type="http://schemas.openxmlformats.org/officeDocument/2006/relationships/hyperlink" Target="https://fbref.com/en/expected-goals-model-explained/" TargetMode="External"/><Relationship Id="rId46" Type="http://schemas.openxmlformats.org/officeDocument/2006/relationships/hyperlink" Target="https://web.archive.org/web/20200724125157/http:/business-analytic.co.uk/blog/assessing-expected-goals-models-part-2-anatomy-of-a-big-chance/" TargetMode="External"/><Relationship Id="rId20" Type="http://schemas.openxmlformats.org/officeDocument/2006/relationships/hyperlink" Target="https://twitter.com/footballfactman" TargetMode="External"/><Relationship Id="rId41" Type="http://schemas.openxmlformats.org/officeDocument/2006/relationships/hyperlink" Target="https://twitter.com/p_robberecht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cikit-learn.org/stable/modules/generated/sklearn.tree.DecisionTreeClassifier.html" TargetMode="External"/><Relationship Id="rId13" Type="http://schemas.openxmlformats.org/officeDocument/2006/relationships/hyperlink" Target="https://github.com/Friends-of-Tracking-Data-FoTD/SoccermaticsForPython" TargetMode="External"/><Relationship Id="rId18" Type="http://schemas.openxmlformats.org/officeDocument/2006/relationships/hyperlink" Target="https://github.com/metrica-sports/sample-data/blob/master/documentation/events-definitions.pdf" TargetMode="External"/><Relationship Id="rId3" Type="http://schemas.openxmlformats.org/officeDocument/2006/relationships/hyperlink" Target="https://twitter.com/petermckeever" TargetMode="External"/><Relationship Id="rId21" Type="http://schemas.openxmlformats.org/officeDocument/2006/relationships/hyperlink" Target="https://scikit-learn.org/stable/" TargetMode="External"/><Relationship Id="rId7" Type="http://schemas.openxmlformats.org/officeDocument/2006/relationships/hyperlink" Target="https://scikit-learn.org/stable/modules/generated/sklearn.linear_model.LogisticRegression.html" TargetMode="External"/><Relationship Id="rId12" Type="http://schemas.openxmlformats.org/officeDocument/2006/relationships/hyperlink" Target="https://twitter.com/Soccermatics" TargetMode="External"/><Relationship Id="rId17" Type="http://schemas.openxmlformats.org/officeDocument/2006/relationships/hyperlink" Target="https://twitter.com/DavidSally6" TargetMode="External"/><Relationship Id="rId25" Type="http://schemas.openxmlformats.org/officeDocument/2006/relationships/hyperlink" Target="https://www.youtube.com/playlist?list=PL38nJNjpNpH-UX0YVNu7oN5gAWQc2hq8F" TargetMode="External"/><Relationship Id="rId2" Type="http://schemas.openxmlformats.org/officeDocument/2006/relationships/notesSlide" Target="../notesSlides/notesSlide31.xml"/><Relationship Id="rId16" Type="http://schemas.openxmlformats.org/officeDocument/2006/relationships/hyperlink" Target="https://twitter.com/soccerquant" TargetMode="External"/><Relationship Id="rId20" Type="http://schemas.openxmlformats.org/officeDocument/2006/relationships/hyperlink" Target="https://matplotlib.org/" TargetMode="External"/><Relationship Id="rId1" Type="http://schemas.openxmlformats.org/officeDocument/2006/relationships/slideLayout" Target="../slideLayouts/slideLayout4.xml"/><Relationship Id="rId6" Type="http://schemas.openxmlformats.org/officeDocument/2006/relationships/hyperlink" Target="https://en.wikipedia.org/wiki/Football_pitch" TargetMode="External"/><Relationship Id="rId11" Type="http://schemas.openxmlformats.org/officeDocument/2006/relationships/hyperlink" Target="https://github.com/andrewRowlinson/mplsoccer" TargetMode="External"/><Relationship Id="rId24" Type="http://schemas.openxmlformats.org/officeDocument/2006/relationships/hyperlink" Target="https://www.youtube.com/playlist?list=PL38nJNjpNpH_VPRZJrkaPZOJfyuIaZHUY" TargetMode="External"/><Relationship Id="rId5" Type="http://schemas.openxmlformats.org/officeDocument/2006/relationships/hyperlink" Target="https://www.youtube.com/watch?v=bvoOOYMQkac" TargetMode="External"/><Relationship Id="rId15" Type="http://schemas.openxmlformats.org/officeDocument/2006/relationships/hyperlink" Target="https://github.com/Friends-of-Tracking-Data-FoTD/LaurieOnTracking" TargetMode="External"/><Relationship Id="rId23" Type="http://schemas.openxmlformats.org/officeDocument/2006/relationships/hyperlink" Target="https://www.youtube.com/playlist?list=PL38nJNjpNpH9OSeTgnnVeKkzHsQUJDb70" TargetMode="External"/><Relationship Id="rId10" Type="http://schemas.openxmlformats.org/officeDocument/2006/relationships/hyperlink" Target="https://twitter.com/numberstorm" TargetMode="External"/><Relationship Id="rId19" Type="http://schemas.openxmlformats.org/officeDocument/2006/relationships/hyperlink" Target="https://pandas.pydata.org/" TargetMode="External"/><Relationship Id="rId4" Type="http://schemas.openxmlformats.org/officeDocument/2006/relationships/hyperlink" Target="http://petermckeever.com/2020/10/how-to-draw-a-football-pitch/" TargetMode="External"/><Relationship Id="rId9" Type="http://schemas.openxmlformats.org/officeDocument/2006/relationships/hyperlink" Target="https://scikit-learn.org/stable/modules/generated/sklearn.ensemble.RandomForestClassifier.html?highlight=random%20forest#sklearn.ensemble.RandomForestClassifier" TargetMode="External"/><Relationship Id="rId14" Type="http://schemas.openxmlformats.org/officeDocument/2006/relationships/hyperlink" Target="https://twitter.com/EightyFivePoint" TargetMode="External"/><Relationship Id="rId22" Type="http://schemas.openxmlformats.org/officeDocument/2006/relationships/hyperlink" Target="https://github.com/eddwebster/football_analytic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pjLyFyLlX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tree/master/noteboo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mcfc_submission/tree/master/notebooks/"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w0LX-2UgyXU" TargetMode="External"/><Relationship Id="rId3" Type="http://schemas.openxmlformats.org/officeDocument/2006/relationships/hyperlink" Target="https://en.wikipedia.org/wiki/Expected_goals" TargetMode="External"/><Relationship Id="rId7" Type="http://schemas.openxmlformats.org/officeDocument/2006/relationships/hyperlink" Target="https://www.youtube.com/watch?v=bpjLyFyLlX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www.optasports.com/" TargetMode="External"/><Relationship Id="rId10" Type="http://schemas.openxmlformats.org/officeDocument/2006/relationships/image" Target="../media/image15.png"/><Relationship Id="rId4" Type="http://schemas.openxmlformats.org/officeDocument/2006/relationships/hyperlink" Target="https://twitter.com/aSamGreen"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10" name="Rectangle 9"/>
          <p:cNvSpPr/>
          <p:nvPr/>
        </p:nvSpPr>
        <p:spPr>
          <a:xfrm>
            <a:off x="4843604" y="3984798"/>
            <a:ext cx="7348396" cy="1962076"/>
          </a:xfrm>
          <a:prstGeom prst="rect">
            <a:avLst/>
          </a:prstGeom>
        </p:spPr>
        <p:txBody>
          <a:bodyPr wrap="square">
            <a:spAutoFit/>
          </a:bodyPr>
          <a:lstStyle/>
          <a:p>
            <a:pPr defTabSz="914377">
              <a:defRPr/>
            </a:pPr>
            <a:r>
              <a:rPr lang="en-GB" sz="3800" b="1" dirty="0">
                <a:solidFill>
                  <a:schemeClr val="bg1"/>
                </a:solidFill>
                <a:latin typeface="Helvetica" pitchFamily="2" charset="0"/>
                <a:ea typeface="HEITI SC MEDIUM" pitchFamily="2" charset="-128"/>
                <a:cs typeface="Arial" panose="020B0604020202020204" pitchFamily="34" charset="0"/>
              </a:rPr>
              <a:t>Junior Data Science Challenge</a:t>
            </a:r>
          </a:p>
          <a:p>
            <a:pPr defTabSz="914377">
              <a:defRPr/>
            </a:pPr>
            <a:r>
              <a:rPr lang="en-GB" sz="3000" b="1" dirty="0">
                <a:solidFill>
                  <a:schemeClr val="bg1"/>
                </a:solidFill>
                <a:latin typeface="Helvetica" pitchFamily="2" charset="0"/>
                <a:ea typeface="HEITI SC MEDIUM" pitchFamily="2" charset="-128"/>
                <a:cs typeface="Arial" panose="020B0604020202020204" pitchFamily="34" charset="0"/>
              </a:rPr>
              <a:t>Edward Webster</a:t>
            </a:r>
          </a:p>
          <a:p>
            <a:pPr defTabSz="914377">
              <a:defRPr/>
            </a:pPr>
            <a:r>
              <a:rPr lang="en-GB" sz="2500" b="1" dirty="0">
                <a:solidFill>
                  <a:schemeClr val="bg1"/>
                </a:solidFill>
                <a:latin typeface="Helvetica" pitchFamily="2" charset="0"/>
                <a:ea typeface="HEITI SC MEDIUM" pitchFamily="2" charset="-128"/>
                <a:cs typeface="Arial" panose="020B0604020202020204" pitchFamily="34" charset="0"/>
              </a:rPr>
              <a:t>March 2021</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Slides: </a:t>
            </a:r>
            <a:r>
              <a:rPr lang="en-GB" sz="950" dirty="0">
                <a:solidFill>
                  <a:schemeClr val="bg1"/>
                </a:solidFill>
                <a:latin typeface="Helvetica" pitchFamily="2" charset="0"/>
                <a:ea typeface="Heiti SC Medium" pitchFamily="2" charset="-128"/>
                <a:cs typeface="Arial" panose="020B0604020202020204" pitchFamily="34" charset="0"/>
                <a:hlinkClick r:id="rId4">
                  <a:extLst>
                    <a:ext uri="{A12FA001-AC4F-418D-AE19-62706E023703}">
                      <ahyp:hlinkClr xmlns:ahyp="http://schemas.microsoft.com/office/drawing/2018/hyperlinkcolor" val="tx"/>
                    </a:ext>
                  </a:extLst>
                </a:hlinkClick>
              </a:rPr>
              <a:t>https://docs.google.com/presentation/d/116D0U_ue2sv6hgLBgHniI228cRhph0qfMuOFA4uuxhs/edit?usp=sharing</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Code: </a:t>
            </a:r>
            <a:r>
              <a:rPr lang="en-GB" sz="950" dirty="0">
                <a:solidFill>
                  <a:schemeClr val="bg1"/>
                </a:solidFill>
                <a:latin typeface="Helvetica" pitchFamily="2" charset="0"/>
                <a:ea typeface="Heiti SC Medium" pitchFamily="2" charset="-128"/>
                <a:cs typeface="Arial" panose="020B0604020202020204" pitchFamily="34" charset="0"/>
                <a:hlinkClick r:id="rId5">
                  <a:extLst>
                    <a:ext uri="{A12FA001-AC4F-418D-AE19-62706E023703}">
                      <ahyp:hlinkClr xmlns:ahyp="http://schemas.microsoft.com/office/drawing/2018/hyperlinkcolor" val="tx"/>
                    </a:ext>
                  </a:extLst>
                </a:hlinkClick>
              </a:rPr>
              <a:t>https://github.com/eddwebster/mcfc_submission</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Full pack including all attachments: </a:t>
            </a:r>
            <a:r>
              <a:rPr lang="en-GB" sz="950" dirty="0">
                <a:solidFill>
                  <a:schemeClr val="bg1"/>
                </a:solidFill>
                <a:latin typeface="Helvetica" pitchFamily="2" charset="0"/>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950" dirty="0">
                <a:solidFill>
                  <a:schemeClr val="bg1"/>
                </a:solidFill>
                <a:latin typeface="Helvetica" pitchFamily="2" charset="0"/>
              </a:rPr>
              <a:t> </a:t>
            </a:r>
          </a:p>
        </p:txBody>
      </p:sp>
    </p:spTree>
    <p:extLst>
      <p:ext uri="{BB962C8B-B14F-4D97-AF65-F5344CB8AC3E}">
        <p14:creationId xmlns:p14="http://schemas.microsoft.com/office/powerpoint/2010/main" val="159396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8016021" cy="4140275"/>
          </a:xfrm>
        </p:spPr>
        <p:txBody>
          <a:bodyPr lIns="0" tIns="0" rIns="0" bIns="0" anchor="t">
            <a:noAutofit/>
          </a:bodyPr>
          <a:lstStyle/>
          <a:p>
            <a:pPr marL="0" indent="0">
              <a:buNone/>
            </a:pPr>
            <a:r>
              <a:rPr lang="en-GB" sz="1100" b="1" dirty="0">
                <a:solidFill>
                  <a:srgbClr val="0D0D0D"/>
                </a:solidFill>
              </a:rPr>
              <a:t>Pitch Dimension Conversion</a:t>
            </a:r>
          </a:p>
          <a:p>
            <a:r>
              <a:rPr lang="en-GB" sz="1100" dirty="0">
                <a:solidFill>
                  <a:srgbClr val="0D0D0D"/>
                </a:solidFill>
              </a:rPr>
              <a:t>The x-coordinate measures perpendicular distance from the goal line while the y-coordinate measures perpendicular distance from the line that joins the centre spot and the centre of the goal. The full dimensions of the pitch are not confirmed in the documentation but for this analysis, they have been assumed to be 106 meters by 67.84 meters (Fig. A). The min and max of the y coordinates are -33.92 and +33.92 respectively (y = 67.84) and the x coordinates have been assumed be the length of a standard pitch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with the penalty spot at  (10.97, 0) meters.</a:t>
            </a:r>
          </a:p>
          <a:p>
            <a:r>
              <a:rPr lang="en-GB" sz="1100" dirty="0">
                <a:solidFill>
                  <a:srgbClr val="0D0D0D"/>
                </a:solidFill>
              </a:rPr>
              <a:t>The coordinate system was standardised to match those as used by Laurie Shaw when working with the Metrica Sports data, for simplicity in the following stages (Fig. B). See Laurie’s repository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a:t>
            </a:r>
          </a:p>
          <a:p>
            <a:endParaRPr lang="en-GB" sz="1100" dirty="0">
              <a:solidFill>
                <a:srgbClr val="0D0D0D"/>
              </a:solidFill>
            </a:endParaRPr>
          </a:p>
          <a:p>
            <a:pPr marL="0" indent="0">
              <a:buNone/>
            </a:pPr>
            <a:r>
              <a:rPr lang="en-GB" sz="1100" b="1" dirty="0">
                <a:solidFill>
                  <a:srgbClr val="0D0D0D"/>
                </a:solidFill>
              </a:rPr>
              <a:t>Data cleaning</a:t>
            </a:r>
          </a:p>
          <a:p>
            <a:r>
              <a:rPr lang="en-GB" sz="1100" dirty="0">
                <a:solidFill>
                  <a:srgbClr val="0D0D0D"/>
                </a:solidFill>
              </a:rPr>
              <a:t>Dataset relatively clean but certain attributes required some attention to detail before modelling.</a:t>
            </a:r>
          </a:p>
          <a:p>
            <a:r>
              <a:rPr lang="en-GB" sz="1100" dirty="0">
                <a:solidFill>
                  <a:srgbClr val="0D0D0D"/>
                </a:solidFill>
              </a:rPr>
              <a:t>NULL values for ‘</a:t>
            </a:r>
            <a:r>
              <a:rPr lang="en-GB" sz="1100" dirty="0" err="1">
                <a:solidFill>
                  <a:srgbClr val="0D0D0D"/>
                </a:solidFill>
              </a:rPr>
              <a:t>Interference_on_Shooter</a:t>
            </a:r>
            <a:r>
              <a:rPr lang="en-GB" sz="1100" dirty="0">
                <a:solidFill>
                  <a:srgbClr val="0D0D0D"/>
                </a:solidFill>
              </a:rPr>
              <a:t> replaced with ‘Unknown’ string.</a:t>
            </a:r>
          </a:p>
          <a:p>
            <a:r>
              <a:rPr lang="en-GB" sz="1100" dirty="0">
                <a:solidFill>
                  <a:srgbClr val="0D0D0D"/>
                </a:solidFill>
              </a:rPr>
              <a:t>Values in the ‘</a:t>
            </a:r>
            <a:r>
              <a:rPr lang="en-GB" sz="1100" dirty="0" err="1">
                <a:solidFill>
                  <a:srgbClr val="0D0D0D"/>
                </a:solidFill>
              </a:rPr>
              <a:t>play_type</a:t>
            </a:r>
            <a:r>
              <a:rPr lang="en-GB" sz="1100" dirty="0">
                <a:solidFill>
                  <a:srgbClr val="0D0D0D"/>
                </a:solidFill>
              </a:rPr>
              <a:t>’ column tidied including ‘Direct Corner’ and ‘Direct corner’.</a:t>
            </a:r>
          </a:p>
          <a:p>
            <a:r>
              <a:rPr lang="en-GB" sz="1100" dirty="0">
                <a:solidFill>
                  <a:srgbClr val="0D0D0D"/>
                </a:solidFill>
              </a:rPr>
              <a:t>Values for the Body Part assigned the values (Left – 1, Right- 2, Head – 3, Other – 4), as ‘</a:t>
            </a:r>
            <a:r>
              <a:rPr lang="en-GB" sz="1100" dirty="0" err="1">
                <a:solidFill>
                  <a:srgbClr val="0D0D0D"/>
                </a:solidFill>
              </a:rPr>
              <a:t>BodyPartCode</a:t>
            </a:r>
            <a:r>
              <a:rPr lang="en-GB" sz="1100" dirty="0">
                <a:solidFill>
                  <a:srgbClr val="0D0D0D"/>
                </a:solidFill>
              </a:rPr>
              <a:t>’.</a:t>
            </a:r>
          </a:p>
          <a:p>
            <a:r>
              <a:rPr lang="en-GB" sz="1100" dirty="0">
                <a:solidFill>
                  <a:srgbClr val="0D0D0D"/>
                </a:solidFill>
              </a:rPr>
              <a:t>Attribute created for ‘</a:t>
            </a:r>
            <a:r>
              <a:rPr lang="en-GB" sz="1100" dirty="0" err="1">
                <a:solidFill>
                  <a:srgbClr val="0D0D0D"/>
                </a:solidFill>
              </a:rPr>
              <a:t>isGoal</a:t>
            </a:r>
            <a:r>
              <a:rPr lang="en-GB" sz="1100" dirty="0">
                <a:solidFill>
                  <a:srgbClr val="0D0D0D"/>
                </a:solidFill>
              </a:rPr>
              <a:t>’ – used as the target attribute during the Logistic Regression modeling. 1 is goal, 0 is no goal.</a:t>
            </a:r>
          </a:p>
          <a:p>
            <a:endParaRPr lang="en-GB" sz="1100" dirty="0">
              <a:solidFill>
                <a:srgbClr val="0D0D0D"/>
              </a:solidFill>
            </a:endParaRPr>
          </a:p>
          <a:p>
            <a:pPr marL="0" indent="0">
              <a:buNone/>
            </a:pPr>
            <a:r>
              <a:rPr lang="en-GB" sz="1100" b="1" dirty="0">
                <a:solidFill>
                  <a:srgbClr val="0D0D0D"/>
                </a:solidFill>
              </a:rPr>
              <a:t>Filtering</a:t>
            </a:r>
          </a:p>
          <a:p>
            <a:r>
              <a:rPr lang="en-GB" sz="1100" dirty="0">
                <a:solidFill>
                  <a:srgbClr val="0D0D0D"/>
                </a:solidFill>
              </a:rPr>
              <a:t>The data was </a:t>
            </a:r>
            <a:r>
              <a:rPr lang="en-GB" sz="1100" dirty="0" err="1">
                <a:solidFill>
                  <a:srgbClr val="0D0D0D"/>
                </a:solidFill>
              </a:rPr>
              <a:t>subsetted</a:t>
            </a:r>
            <a:r>
              <a:rPr lang="en-GB" sz="1100" dirty="0">
                <a:solidFill>
                  <a:srgbClr val="0D0D0D"/>
                </a:solidFill>
              </a:rPr>
              <a:t> to only include shots taken from Open Play (OP), removing all shots from Penalties or Free Kicks. There is potential for a separate Expected Goals model to be created for these play types. However, due to time constraints, this was not carried out (see next steps and conclusion). </a:t>
            </a:r>
          </a:p>
          <a:p>
            <a:r>
              <a:rPr lang="en-GB" sz="1100" dirty="0">
                <a:solidFill>
                  <a:srgbClr val="0D0D0D"/>
                </a:solidFill>
              </a:rPr>
              <a:t>Upon investigation, where ‘</a:t>
            </a:r>
            <a:r>
              <a:rPr lang="en-GB" sz="1100" dirty="0" err="1">
                <a:solidFill>
                  <a:srgbClr val="0D0D0D"/>
                </a:solidFill>
              </a:rPr>
              <a:t>Interference_on_Shooter</a:t>
            </a:r>
            <a:r>
              <a:rPr lang="en-GB" sz="1100" dirty="0">
                <a:solidFill>
                  <a:srgbClr val="0D0D0D"/>
                </a:solidFill>
              </a:rPr>
              <a:t> is ‘Unknown’, these 43 shots had 100% probability of resulting in a goal. As it is not known what this Interference is and how these could be related in the Metrica Sports data, these were dropped from the dataset.</a:t>
            </a:r>
          </a:p>
          <a:p>
            <a:r>
              <a:rPr lang="en-GB" sz="1100" dirty="0">
                <a:solidFill>
                  <a:srgbClr val="0D0D0D"/>
                </a:solidFill>
              </a:rPr>
              <a:t>This leaves an OP DataFrame with 10,269 shots and 1,218 goals (11.9%), removing 656 shots and 156 goals.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96129"/>
            <a:ext cx="8186790" cy="321170"/>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a:p>
            <a:r>
              <a:rPr lang="en-GB" sz="900" dirty="0"/>
              <a:t>Diagram of the pitch post-conversion credit to Laurie Shaw.</a:t>
            </a:r>
          </a:p>
          <a:p>
            <a:r>
              <a:rPr lang="en-GB" sz="900" dirty="0"/>
              <a:t>Dimension of a standard football pitch: </a:t>
            </a:r>
            <a:r>
              <a:rPr lang="en-GB" sz="900" dirty="0">
                <a:hlinkClick r:id="rId3"/>
              </a:rPr>
              <a:t>https://en.wikipedia.org/wiki/Football_pitch</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18" name="Group 17">
            <a:extLst>
              <a:ext uri="{FF2B5EF4-FFF2-40B4-BE49-F238E27FC236}">
                <a16:creationId xmlns:a16="http://schemas.microsoft.com/office/drawing/2014/main" id="{3E62F15E-602E-1F46-8BA0-7F3DFDC6823B}"/>
              </a:ext>
            </a:extLst>
          </p:cNvPr>
          <p:cNvGrpSpPr/>
          <p:nvPr/>
        </p:nvGrpSpPr>
        <p:grpSpPr>
          <a:xfrm>
            <a:off x="8536058" y="1146510"/>
            <a:ext cx="3647368" cy="2250325"/>
            <a:chOff x="8382663" y="1204833"/>
            <a:chExt cx="3618929" cy="2232779"/>
          </a:xfrm>
        </p:grpSpPr>
        <p:pic>
          <p:nvPicPr>
            <p:cNvPr id="4" name="Picture 3">
              <a:extLst>
                <a:ext uri="{FF2B5EF4-FFF2-40B4-BE49-F238E27FC236}">
                  <a16:creationId xmlns:a16="http://schemas.microsoft.com/office/drawing/2014/main" id="{B896062E-B6B8-7C4F-B57B-C70E5724D3B2}"/>
                </a:ext>
              </a:extLst>
            </p:cNvPr>
            <p:cNvPicPr>
              <a:picLocks noChangeAspect="1"/>
            </p:cNvPicPr>
            <p:nvPr/>
          </p:nvPicPr>
          <p:blipFill rotWithShape="1">
            <a:blip r:embed="rId5">
              <a:extLst>
                <a:ext uri="{28A0092B-C50C-407E-A947-70E740481C1C}">
                  <a14:useLocalDpi xmlns:a14="http://schemas.microsoft.com/office/drawing/2010/main" val="0"/>
                </a:ext>
              </a:extLst>
            </a:blip>
            <a:srcRect l="5677" t="6178" r="4602" b="7634"/>
            <a:stretch/>
          </p:blipFill>
          <p:spPr>
            <a:xfrm>
              <a:off x="8655113" y="1368367"/>
              <a:ext cx="2942376" cy="1918492"/>
            </a:xfrm>
            <a:prstGeom prst="rect">
              <a:avLst/>
            </a:prstGeom>
          </p:spPr>
        </p:pic>
        <p:sp>
          <p:nvSpPr>
            <p:cNvPr id="13" name="TextBox 12">
              <a:extLst>
                <a:ext uri="{FF2B5EF4-FFF2-40B4-BE49-F238E27FC236}">
                  <a16:creationId xmlns:a16="http://schemas.microsoft.com/office/drawing/2014/main" id="{F766D4B4-660F-4044-95DD-097EC2FCE426}"/>
                </a:ext>
              </a:extLst>
            </p:cNvPr>
            <p:cNvSpPr txBox="1"/>
            <p:nvPr/>
          </p:nvSpPr>
          <p:spPr>
            <a:xfrm>
              <a:off x="8382663" y="1204833"/>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5" name="TextBox 14">
              <a:extLst>
                <a:ext uri="{FF2B5EF4-FFF2-40B4-BE49-F238E27FC236}">
                  <a16:creationId xmlns:a16="http://schemas.microsoft.com/office/drawing/2014/main" id="{D151307C-3982-8341-B605-D0D6DC50B2A7}"/>
                </a:ext>
              </a:extLst>
            </p:cNvPr>
            <p:cNvSpPr txBox="1"/>
            <p:nvPr/>
          </p:nvSpPr>
          <p:spPr>
            <a:xfrm>
              <a:off x="11154562" y="1204833"/>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sp>
          <p:nvSpPr>
            <p:cNvPr id="16" name="TextBox 15">
              <a:extLst>
                <a:ext uri="{FF2B5EF4-FFF2-40B4-BE49-F238E27FC236}">
                  <a16:creationId xmlns:a16="http://schemas.microsoft.com/office/drawing/2014/main" id="{5CDFEB7A-F013-6F4C-A496-A0B94AAAE0FC}"/>
                </a:ext>
              </a:extLst>
            </p:cNvPr>
            <p:cNvSpPr txBox="1"/>
            <p:nvPr/>
          </p:nvSpPr>
          <p:spPr>
            <a:xfrm>
              <a:off x="8382663" y="3237557"/>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7" name="TextBox 16">
              <a:extLst>
                <a:ext uri="{FF2B5EF4-FFF2-40B4-BE49-F238E27FC236}">
                  <a16:creationId xmlns:a16="http://schemas.microsoft.com/office/drawing/2014/main" id="{7F79CCB0-AB08-CD49-A8C6-DD2F5B8E8E34}"/>
                </a:ext>
              </a:extLst>
            </p:cNvPr>
            <p:cNvSpPr txBox="1"/>
            <p:nvPr/>
          </p:nvSpPr>
          <p:spPr>
            <a:xfrm>
              <a:off x="11154562" y="3237557"/>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grpSp>
      <p:sp>
        <p:nvSpPr>
          <p:cNvPr id="20" name="TextBox 19">
            <a:extLst>
              <a:ext uri="{FF2B5EF4-FFF2-40B4-BE49-F238E27FC236}">
                <a16:creationId xmlns:a16="http://schemas.microsoft.com/office/drawing/2014/main" id="{6BC81170-875B-A24A-AC7E-21B817033043}"/>
              </a:ext>
            </a:extLst>
          </p:cNvPr>
          <p:cNvSpPr txBox="1"/>
          <p:nvPr/>
        </p:nvSpPr>
        <p:spPr>
          <a:xfrm>
            <a:off x="8655112" y="5946015"/>
            <a:ext cx="2871869" cy="215444"/>
          </a:xfrm>
          <a:prstGeom prst="rect">
            <a:avLst/>
          </a:prstGeom>
          <a:noFill/>
        </p:spPr>
        <p:txBody>
          <a:bodyPr wrap="square" rtlCol="0">
            <a:spAutoFit/>
          </a:bodyPr>
          <a:lstStyle/>
          <a:p>
            <a:r>
              <a:rPr lang="en-US" sz="800" b="1" dirty="0">
                <a:solidFill>
                  <a:srgbClr val="00275E"/>
                </a:solidFill>
              </a:rPr>
              <a:t>Fig. B: Post-conversion of coordinates including shots</a:t>
            </a:r>
          </a:p>
        </p:txBody>
      </p:sp>
      <p:sp>
        <p:nvSpPr>
          <p:cNvPr id="22" name="TextBox 21">
            <a:extLst>
              <a:ext uri="{FF2B5EF4-FFF2-40B4-BE49-F238E27FC236}">
                <a16:creationId xmlns:a16="http://schemas.microsoft.com/office/drawing/2014/main" id="{4E86811D-6C74-4E46-B23D-40F76FE5DFE3}"/>
              </a:ext>
            </a:extLst>
          </p:cNvPr>
          <p:cNvSpPr txBox="1"/>
          <p:nvPr/>
        </p:nvSpPr>
        <p:spPr>
          <a:xfrm>
            <a:off x="8133867"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23" name="TextBox 22">
            <a:extLst>
              <a:ext uri="{FF2B5EF4-FFF2-40B4-BE49-F238E27FC236}">
                <a16:creationId xmlns:a16="http://schemas.microsoft.com/office/drawing/2014/main" id="{3549A413-F033-1248-BE6F-A02E329BD414}"/>
              </a:ext>
            </a:extLst>
          </p:cNvPr>
          <p:cNvSpPr txBox="1"/>
          <p:nvPr/>
        </p:nvSpPr>
        <p:spPr>
          <a:xfrm>
            <a:off x="8133867" y="358956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26" name="Picture 2">
            <a:extLst>
              <a:ext uri="{FF2B5EF4-FFF2-40B4-BE49-F238E27FC236}">
                <a16:creationId xmlns:a16="http://schemas.microsoft.com/office/drawing/2014/main" id="{0AA6C9E7-10E3-FA43-ADD4-0B364B7138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5" t="2779" r="4402" b="4507"/>
          <a:stretch/>
        </p:blipFill>
        <p:spPr bwMode="auto">
          <a:xfrm>
            <a:off x="8811491" y="3830497"/>
            <a:ext cx="3055930" cy="19335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D0D641-54F9-0D4C-9EFF-E6558EE8BA3F}"/>
              </a:ext>
            </a:extLst>
          </p:cNvPr>
          <p:cNvSpPr txBox="1"/>
          <p:nvPr/>
        </p:nvSpPr>
        <p:spPr>
          <a:xfrm>
            <a:off x="8419825" y="3645123"/>
            <a:ext cx="976087" cy="201627"/>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=-53, +34</a:t>
            </a:r>
          </a:p>
        </p:txBody>
      </p:sp>
      <p:sp>
        <p:nvSpPr>
          <p:cNvPr id="28" name="TextBox 27">
            <a:extLst>
              <a:ext uri="{FF2B5EF4-FFF2-40B4-BE49-F238E27FC236}">
                <a16:creationId xmlns:a16="http://schemas.microsoft.com/office/drawing/2014/main" id="{062160FC-F58C-C240-9D77-8298A0C37BA8}"/>
              </a:ext>
            </a:extLst>
          </p:cNvPr>
          <p:cNvSpPr txBox="1"/>
          <p:nvPr/>
        </p:nvSpPr>
        <p:spPr>
          <a:xfrm>
            <a:off x="11346227" y="3645123"/>
            <a:ext cx="853686" cy="201627"/>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29" name="TextBox 28">
            <a:extLst>
              <a:ext uri="{FF2B5EF4-FFF2-40B4-BE49-F238E27FC236}">
                <a16:creationId xmlns:a16="http://schemas.microsoft.com/office/drawing/2014/main" id="{D7DC87CF-426C-5143-AA6B-4E586D158921}"/>
              </a:ext>
            </a:extLst>
          </p:cNvPr>
          <p:cNvSpPr txBox="1"/>
          <p:nvPr/>
        </p:nvSpPr>
        <p:spPr>
          <a:xfrm>
            <a:off x="8419825" y="5767191"/>
            <a:ext cx="976087"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-53, -34</a:t>
            </a:r>
          </a:p>
        </p:txBody>
      </p:sp>
      <p:sp>
        <p:nvSpPr>
          <p:cNvPr id="30" name="TextBox 29">
            <a:extLst>
              <a:ext uri="{FF2B5EF4-FFF2-40B4-BE49-F238E27FC236}">
                <a16:creationId xmlns:a16="http://schemas.microsoft.com/office/drawing/2014/main" id="{3755CD1D-22ED-0341-A1F3-92E3423ACE35}"/>
              </a:ext>
            </a:extLst>
          </p:cNvPr>
          <p:cNvSpPr txBox="1"/>
          <p:nvPr/>
        </p:nvSpPr>
        <p:spPr>
          <a:xfrm>
            <a:off x="11346227" y="5767191"/>
            <a:ext cx="853686"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31" name="TextBox 30">
            <a:extLst>
              <a:ext uri="{FF2B5EF4-FFF2-40B4-BE49-F238E27FC236}">
                <a16:creationId xmlns:a16="http://schemas.microsoft.com/office/drawing/2014/main" id="{1388E16A-037A-B843-8D49-01AA9589B439}"/>
              </a:ext>
            </a:extLst>
          </p:cNvPr>
          <p:cNvSpPr txBox="1"/>
          <p:nvPr/>
        </p:nvSpPr>
        <p:spPr>
          <a:xfrm>
            <a:off x="8655113" y="3402645"/>
            <a:ext cx="2661040" cy="215444"/>
          </a:xfrm>
          <a:prstGeom prst="rect">
            <a:avLst/>
          </a:prstGeom>
          <a:noFill/>
        </p:spPr>
        <p:txBody>
          <a:bodyPr wrap="square" rtlCol="0">
            <a:spAutoFit/>
          </a:bodyPr>
          <a:lstStyle/>
          <a:p>
            <a:r>
              <a:rPr lang="en-US" sz="800" b="1" dirty="0">
                <a:solidFill>
                  <a:srgbClr val="00275E"/>
                </a:solidFill>
              </a:rPr>
              <a:t>Fig. A: Pre-conversion of coordinates</a:t>
            </a:r>
          </a:p>
        </p:txBody>
      </p:sp>
    </p:spTree>
    <p:extLst>
      <p:ext uri="{BB962C8B-B14F-4D97-AF65-F5344CB8AC3E}">
        <p14:creationId xmlns:p14="http://schemas.microsoft.com/office/powerpoint/2010/main" val="18976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11376156" cy="4475360"/>
          </a:xfrm>
        </p:spPr>
        <p:txBody>
          <a:bodyPr lIns="0" tIns="0" rIns="0" bIns="0" anchor="t">
            <a:noAutofit/>
          </a:bodyPr>
          <a:lstStyle/>
          <a:p>
            <a:pPr marL="239395" indent="-239395"/>
            <a:r>
              <a:rPr lang="en-GB" sz="1170" dirty="0">
                <a:solidFill>
                  <a:srgbClr val="0D0D0D"/>
                </a:solidFill>
              </a:rPr>
              <a:t>The first model created as a baseline uses the features first included in the dataset. Future iterations include engineered features and one-hot encoded categorical features.</a:t>
            </a:r>
          </a:p>
          <a:p>
            <a:pPr marL="239395" indent="-239395"/>
            <a:endParaRPr lang="en-GB" sz="1170" dirty="0">
              <a:solidFill>
                <a:srgbClr val="0D0D0D"/>
              </a:solidFill>
            </a:endParaRPr>
          </a:p>
          <a:p>
            <a:pPr marL="239395" indent="-239395"/>
            <a:r>
              <a:rPr lang="en-GB" sz="1170" dirty="0">
                <a:solidFill>
                  <a:srgbClr val="0D0D0D"/>
                </a:solidFill>
              </a:rPr>
              <a:t>The two that are of most interest to start are:</a:t>
            </a:r>
          </a:p>
          <a:p>
            <a:pPr marL="527388" lvl="1" indent="-239395"/>
            <a:r>
              <a:rPr lang="en-GB" sz="1170" dirty="0">
                <a:solidFill>
                  <a:srgbClr val="0D0D0D"/>
                </a:solidFill>
              </a:rPr>
              <a:t>The standardised position of the shot was taken on the pitch, ‘</a:t>
            </a:r>
            <a:r>
              <a:rPr lang="en-GB" sz="1170" dirty="0" err="1">
                <a:solidFill>
                  <a:srgbClr val="0D0D0D"/>
                </a:solidFill>
              </a:rPr>
              <a:t>position_xM</a:t>
            </a:r>
            <a:r>
              <a:rPr lang="en-GB" sz="1170" dirty="0">
                <a:solidFill>
                  <a:srgbClr val="0D0D0D"/>
                </a:solidFill>
              </a:rPr>
              <a:t>’ and ‘</a:t>
            </a:r>
            <a:r>
              <a:rPr lang="en-GB" sz="1170" dirty="0" err="1">
                <a:solidFill>
                  <a:srgbClr val="0D0D0D"/>
                </a:solidFill>
              </a:rPr>
              <a:t>position_yM</a:t>
            </a:r>
            <a:r>
              <a:rPr lang="en-GB" sz="1170" dirty="0">
                <a:solidFill>
                  <a:srgbClr val="0D0D0D"/>
                </a:solidFill>
              </a:rPr>
              <a:t>’</a:t>
            </a:r>
          </a:p>
          <a:p>
            <a:pPr marL="527388" lvl="1" indent="-239395"/>
            <a:r>
              <a:rPr lang="en-GB" sz="1170" dirty="0">
                <a:solidFill>
                  <a:srgbClr val="0D0D0D"/>
                </a:solidFill>
              </a:rPr>
              <a:t>The body part the shot was taken with, i.e. left foot, right foot or head, encoded in </a:t>
            </a:r>
            <a:r>
              <a:rPr lang="en-GB" sz="1170" dirty="0" err="1">
                <a:solidFill>
                  <a:srgbClr val="0D0D0D"/>
                </a:solidFill>
              </a:rPr>
              <a:t>BodyPartCode</a:t>
            </a:r>
            <a:endParaRPr lang="en-GB" sz="1170" dirty="0">
              <a:solidFill>
                <a:srgbClr val="0D0D0D"/>
              </a:solidFill>
            </a:endParaRPr>
          </a:p>
          <a:p>
            <a:pPr marL="527388" lvl="1" indent="-239395"/>
            <a:endParaRPr lang="en-GB" sz="1170" dirty="0">
              <a:solidFill>
                <a:srgbClr val="0D0D0D"/>
              </a:solidFill>
            </a:endParaRPr>
          </a:p>
          <a:p>
            <a:pPr marL="239395" indent="-239395"/>
            <a:r>
              <a:rPr lang="en-GB" sz="1170" dirty="0">
                <a:solidFill>
                  <a:srgbClr val="0D0D0D"/>
                </a:solidFill>
              </a:rPr>
              <a:t>The dataset was split into a training and test set, with ratios 0.7 and 0.3 respectively. The training set is used to build the model and the test set is used to evaluate the model's predictions.</a:t>
            </a:r>
          </a:p>
          <a:p>
            <a:pPr marL="239395" indent="-239395"/>
            <a:endParaRPr lang="en-GB" sz="1170" dirty="0">
              <a:solidFill>
                <a:srgbClr val="0D0D0D"/>
              </a:solidFill>
            </a:endParaRPr>
          </a:p>
          <a:p>
            <a:pPr marL="239395" indent="-239395"/>
            <a:r>
              <a:rPr lang="en-GB" sz="1170" dirty="0">
                <a:solidFill>
                  <a:srgbClr val="0D0D0D"/>
                </a:solidFill>
              </a:rPr>
              <a:t>The model was the trained using ‘</a:t>
            </a:r>
            <a:r>
              <a:rPr lang="en-GB" sz="1170" dirty="0" err="1">
                <a:solidFill>
                  <a:srgbClr val="0D0D0D"/>
                </a:solidFill>
              </a:rPr>
              <a:t>position_xM</a:t>
            </a:r>
            <a:r>
              <a:rPr lang="en-GB" sz="1170" dirty="0">
                <a:solidFill>
                  <a:srgbClr val="0D0D0D"/>
                </a:solidFill>
              </a:rPr>
              <a:t>’, ‘</a:t>
            </a:r>
            <a:r>
              <a:rPr lang="en-GB" sz="1170" dirty="0" err="1">
                <a:solidFill>
                  <a:srgbClr val="0D0D0D"/>
                </a:solidFill>
              </a:rPr>
              <a:t>position_yM</a:t>
            </a:r>
            <a:r>
              <a:rPr lang="en-GB" sz="1170" dirty="0">
                <a:solidFill>
                  <a:srgbClr val="0D0D0D"/>
                </a:solidFill>
              </a:rPr>
              <a:t>’, and ‘</a:t>
            </a:r>
            <a:r>
              <a:rPr lang="en-GB" sz="1170" dirty="0" err="1">
                <a:solidFill>
                  <a:srgbClr val="0D0D0D"/>
                </a:solidFill>
              </a:rPr>
              <a:t>BodyPartCode</a:t>
            </a:r>
            <a:r>
              <a:rPr lang="en-GB" sz="1170" dirty="0">
                <a:solidFill>
                  <a:srgbClr val="0D0D0D"/>
                </a:solidFill>
              </a:rPr>
              <a:t>’ features, with the newly derived ‘</a:t>
            </a:r>
            <a:r>
              <a:rPr lang="en-GB" sz="1170" dirty="0" err="1">
                <a:solidFill>
                  <a:srgbClr val="0D0D0D"/>
                </a:solidFill>
              </a:rPr>
              <a:t>isGoal</a:t>
            </a:r>
            <a:r>
              <a:rPr lang="en-GB" sz="1170" dirty="0">
                <a:solidFill>
                  <a:srgbClr val="0D0D0D"/>
                </a:solidFill>
              </a:rPr>
              <a:t>’ feature as the target variable.</a:t>
            </a:r>
          </a:p>
          <a:p>
            <a:pPr marL="239395" indent="-239395"/>
            <a:endParaRPr lang="en-GB" sz="1170" dirty="0">
              <a:solidFill>
                <a:srgbClr val="0D0D0D"/>
              </a:solidFill>
            </a:endParaRPr>
          </a:p>
          <a:p>
            <a:pPr marL="239395" indent="-239395"/>
            <a:r>
              <a:rPr lang="en-GB" sz="1170" dirty="0">
                <a:solidFill>
                  <a:srgbClr val="0D0D0D"/>
                </a:solidFill>
              </a:rPr>
              <a:t>The performance of the initial model was the following:</a:t>
            </a:r>
          </a:p>
          <a:p>
            <a:pPr marL="527388" lvl="1" indent="-239395"/>
            <a:r>
              <a:rPr lang="en-GB" sz="1170" dirty="0">
                <a:solidFill>
                  <a:srgbClr val="0D0D0D"/>
                </a:solidFill>
              </a:rPr>
              <a:t>Accuracy: 88.5%</a:t>
            </a:r>
          </a:p>
          <a:p>
            <a:pPr marL="527388" lvl="1" indent="-239395"/>
            <a:r>
              <a:rPr lang="en-GB" sz="1170" dirty="0">
                <a:solidFill>
                  <a:srgbClr val="0D0D0D"/>
                </a:solidFill>
              </a:rPr>
              <a:t>Log Loss: 0.33182</a:t>
            </a:r>
          </a:p>
          <a:p>
            <a:pPr marL="527388" lvl="1" indent="-239395"/>
            <a:r>
              <a:rPr lang="en-GB" sz="1170" dirty="0">
                <a:solidFill>
                  <a:srgbClr val="0D0D0D"/>
                </a:solidFill>
              </a:rPr>
              <a:t>ROC AUC: 72.8%</a:t>
            </a:r>
          </a:p>
          <a:p>
            <a:pPr marL="527388" lvl="1" indent="-239395"/>
            <a:endParaRPr lang="en-GB" sz="1170" dirty="0">
              <a:solidFill>
                <a:srgbClr val="0D0D0D"/>
              </a:solidFill>
            </a:endParaRPr>
          </a:p>
          <a:p>
            <a:pPr marL="239395" indent="-239395"/>
            <a:r>
              <a:rPr lang="en-GB" sz="1170" dirty="0">
                <a:solidFill>
                  <a:srgbClr val="0D0D0D"/>
                </a:solidFill>
              </a:rPr>
              <a:t>As this Chance Quality Model is required to calculate the probability of a shot resulting in a goal (i.e. P[</a:t>
            </a:r>
            <a:r>
              <a:rPr lang="en-GB" sz="1170" dirty="0" err="1">
                <a:solidFill>
                  <a:srgbClr val="0D0D0D"/>
                </a:solidFill>
              </a:rPr>
              <a:t>goal|shot,situation</a:t>
            </a:r>
            <a:r>
              <a:rPr lang="en-GB" sz="1170" dirty="0">
                <a:solidFill>
                  <a:srgbClr val="0D0D0D"/>
                </a:solidFill>
              </a:rPr>
              <a:t>]) given a certain state, this model will be assessed by reducing the </a:t>
            </a:r>
            <a:r>
              <a:rPr lang="en-GB" sz="1170" u="sng" dirty="0">
                <a:solidFill>
                  <a:srgbClr val="0D0D0D"/>
                </a:solidFill>
              </a:rPr>
              <a:t>Log Loss</a:t>
            </a:r>
            <a:r>
              <a:rPr lang="en-GB" sz="1170" dirty="0">
                <a:solidFill>
                  <a:srgbClr val="0D0D0D"/>
                </a:solidFill>
              </a:rPr>
              <a:t> (Binary Cross Entropy). </a:t>
            </a:r>
            <a:r>
              <a:rPr lang="en-GB" sz="1170" dirty="0">
                <a:solidFill>
                  <a:srgbClr val="262626"/>
                </a:solidFill>
              </a:rPr>
              <a:t>More details about why this is a much more appropriate metric than Accuracy and why the ROC AUC is also not appropriate but is still reported, can be found in section 6 (Metric Definition) of the </a:t>
            </a:r>
            <a:r>
              <a:rPr lang="en-GB" sz="1170" dirty="0">
                <a:solidFill>
                  <a:srgbClr val="0D0D0D"/>
                </a:solidFill>
              </a:rPr>
              <a:t>Chance Quality Model notebook [</a:t>
            </a:r>
            <a:r>
              <a:rPr lang="en-GB" sz="1170" dirty="0">
                <a:solidFill>
                  <a:srgbClr val="0D0D0D"/>
                </a:solidFill>
                <a:hlinkClick r:id="rId3"/>
              </a:rPr>
              <a:t>link</a:t>
            </a:r>
            <a:r>
              <a:rPr lang="en-GB" sz="1170" dirty="0">
                <a:solidFill>
                  <a:srgbClr val="0D0D0D"/>
                </a:solidFill>
              </a:rPr>
              <a:t>].</a:t>
            </a:r>
            <a:endParaRPr lang="en-GB" sz="1170" dirty="0">
              <a:solidFill>
                <a:srgbClr val="262626"/>
              </a:solidFill>
            </a:endParaRPr>
          </a:p>
          <a:p>
            <a:pPr marL="239395" indent="-239395"/>
            <a:endParaRPr lang="en-GB" sz="1170" dirty="0">
              <a:solidFill>
                <a:srgbClr val="0D0D0D"/>
              </a:solidFill>
            </a:endParaRPr>
          </a:p>
          <a:p>
            <a:pPr marL="239395" indent="-239395"/>
            <a:r>
              <a:rPr lang="en-GB" sz="1170" dirty="0">
                <a:solidFill>
                  <a:srgbClr val="0D0D0D"/>
                </a:solidFill>
              </a:rPr>
              <a:t>At the end of the first basic model, no considerations had been made for: the bias in the underlying data, outlier treatment, feature transformation (one-hot encoding), feature engineering, or univariate and multivariate analysis. Using the first model as a benchmark, the next stages work to improve the model through iteration of each of these steps.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Creation of a baseline model for which future performance of iterated models was compared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Initial Modelling and Selected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t>Notebook to create the Chance Quality Model from the shots data: </a:t>
            </a:r>
            <a:r>
              <a:rPr lang="en-GB" sz="1000" dirty="0">
                <a:hlinkClick r:id="rId4"/>
              </a:rPr>
              <a:t>https://github.com/eddwebster/mcfc_submission/blob/main/notebooks/chance_quality_modelling/Creating%20a%20Chance%20Quality%20Model%20from%20Shots%20Data.ipynb</a:t>
            </a:r>
            <a:r>
              <a:rPr lang="en-GB" sz="1000" dirty="0"/>
              <a:t> </a:t>
            </a:r>
          </a:p>
        </p:txBody>
      </p:sp>
    </p:spTree>
    <p:extLst>
      <p:ext uri="{BB962C8B-B14F-4D97-AF65-F5344CB8AC3E}">
        <p14:creationId xmlns:p14="http://schemas.microsoft.com/office/powerpoint/2010/main" val="112082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F1145805-6EAE-F844-A2E9-4A9B8AC3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56454"/>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2ED545E-6CAD-0F4E-965E-329987FD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36764"/>
            <a:ext cx="2598975" cy="339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336763"/>
            <a:ext cx="5658816" cy="4483124"/>
          </a:xfrm>
        </p:spPr>
        <p:txBody>
          <a:bodyPr lIns="0" tIns="0" rIns="0" bIns="0" anchor="t">
            <a:noAutofit/>
          </a:bodyPr>
          <a:lstStyle/>
          <a:p>
            <a:r>
              <a:rPr lang="en-GB" sz="1220" dirty="0">
                <a:solidFill>
                  <a:srgbClr val="0D0D0D"/>
                </a:solidFill>
              </a:rPr>
              <a:t>The provided data included a number of examples of Open Play shots taken and subsequently scored from improbable locations (Fig. A).</a:t>
            </a:r>
          </a:p>
          <a:p>
            <a:endParaRPr lang="en-GB" sz="1220" dirty="0">
              <a:solidFill>
                <a:srgbClr val="0D0D0D"/>
              </a:solidFill>
            </a:endParaRPr>
          </a:p>
          <a:p>
            <a:r>
              <a:rPr lang="en-GB" sz="1220" dirty="0">
                <a:solidFill>
                  <a:srgbClr val="0D0D0D"/>
                </a:solidFill>
              </a:rPr>
              <a:t>This are most likely from uncharacteristic errors from the goalkeeper and/or poor positioning from the keeper in the current moment in the match i.e. keeper up for a last minute corner and conceding a goal from 50+ meters into an empty goal (see example of Xavi Alonso against Luton [</a:t>
            </a:r>
            <a:r>
              <a:rPr lang="en-GB" sz="1220" dirty="0">
                <a:solidFill>
                  <a:srgbClr val="00275E"/>
                </a:solidFill>
                <a:hlinkClick r:id="rId5">
                  <a:extLst>
                    <a:ext uri="{A12FA001-AC4F-418D-AE19-62706E023703}">
                      <ahyp:hlinkClr xmlns:ahyp="http://schemas.microsoft.com/office/drawing/2018/hyperlinkcolor" val="tx"/>
                    </a:ext>
                  </a:extLst>
                </a:hlinkClick>
              </a:rPr>
              <a:t>link</a:t>
            </a:r>
            <a:r>
              <a:rPr lang="en-GB" sz="1220" dirty="0">
                <a:solidFill>
                  <a:srgbClr val="0D0D0D"/>
                </a:solidFill>
              </a:rPr>
              <a:t>]).</a:t>
            </a:r>
          </a:p>
          <a:p>
            <a:endParaRPr lang="en-GB" sz="1220" dirty="0">
              <a:solidFill>
                <a:srgbClr val="0D0D0D"/>
              </a:solidFill>
            </a:endParaRPr>
          </a:p>
          <a:p>
            <a:r>
              <a:rPr lang="en-GB" sz="1220" dirty="0">
                <a:solidFill>
                  <a:srgbClr val="0D0D0D"/>
                </a:solidFill>
              </a:rPr>
              <a:t>These shots took place, but we do not want the model to learn that there is a chance to score from this area in our limited dataset (can be approached using more detailed Event and/or Tracking data).</a:t>
            </a:r>
          </a:p>
          <a:p>
            <a:endParaRPr lang="en-GB" sz="1220" dirty="0">
              <a:solidFill>
                <a:srgbClr val="0D0D0D"/>
              </a:solidFill>
            </a:endParaRPr>
          </a:p>
          <a:p>
            <a:r>
              <a:rPr lang="en-GB" sz="1220" dirty="0">
                <a:solidFill>
                  <a:srgbClr val="0D0D0D"/>
                </a:solidFill>
              </a:rPr>
              <a:t>For now, these shots are excluded changing the result of all shots with distance &gt;35m and all goals outside the 18-yard-box with shot angle &gt;35 degrees removed from the data.</a:t>
            </a:r>
          </a:p>
          <a:p>
            <a:endParaRPr lang="en-GB" sz="1220" dirty="0">
              <a:solidFill>
                <a:srgbClr val="0D0D0D"/>
              </a:solidFill>
            </a:endParaRPr>
          </a:p>
          <a:p>
            <a:r>
              <a:rPr lang="en-GB" sz="1220" dirty="0">
                <a:solidFill>
                  <a:srgbClr val="0D0D0D"/>
                </a:solidFill>
              </a:rPr>
              <a:t>This results in 33 Open Play shots values changing from goal (1) to no goal (0) (0.27% of the Open Play shots changed). This is quite an arbitrary rule, with full Event data, more sophisticated outlier removal can take place such as setting the outcome of all shots taking place from areas of the pitch where shots take place &gt;1% of the time, setting these to no goal (Fig. B). More information for such methods can be found in Treating Outliers section (section 7) of the Chance Quality Model notebook [</a:t>
            </a:r>
            <a:r>
              <a:rPr lang="en-GB" sz="1220" dirty="0">
                <a:solidFill>
                  <a:srgbClr val="0D0D0D"/>
                </a:solidFill>
                <a:hlinkClick r:id="rId6"/>
              </a:rPr>
              <a:t>link</a:t>
            </a:r>
            <a:r>
              <a:rPr lang="en-GB" sz="1220" dirty="0">
                <a:solidFill>
                  <a:srgbClr val="0D0D0D"/>
                </a:solidFill>
              </a:rPr>
              <a:t>] and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Finding and handling unlikely and irregular shots in the dataset that could have an impact on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Treating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7"/>
              </a:rPr>
              <a:t>https://github.com/eddwebster/mcfc_submission/blob/main/notebooks/chance_quality_modelling/Creating%20a%20Chance%20Quality%20Model%20from%20Shots%20Data.ipynb</a:t>
            </a:r>
            <a:r>
              <a:rPr lang="en-GB" sz="900" dirty="0"/>
              <a:t> </a:t>
            </a:r>
          </a:p>
          <a:p>
            <a:r>
              <a:rPr lang="en-GB" sz="900" dirty="0"/>
              <a:t>Xavi Alonso’s 70-yard goal against Luton in the FA Cup is a great example of a player scoring an unlikely goal from their own half with the goalkeeper out of position: </a:t>
            </a:r>
            <a:r>
              <a:rPr lang="en-GB" sz="900" dirty="0">
                <a:hlinkClick r:id="rId8"/>
              </a:rPr>
              <a:t>https://youtu.be/4OTQwuAc4HU</a:t>
            </a:r>
            <a:r>
              <a:rPr lang="en-GB" sz="900" dirty="0"/>
              <a:t>.</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65764"/>
            <a:ext cx="2661040" cy="923330"/>
          </a:xfrm>
          <a:prstGeom prst="rect">
            <a:avLst/>
          </a:prstGeom>
          <a:noFill/>
        </p:spPr>
        <p:txBody>
          <a:bodyPr wrap="square" rtlCol="0">
            <a:spAutoFit/>
          </a:bodyPr>
          <a:lstStyle/>
          <a:p>
            <a:r>
              <a:rPr lang="en-US" sz="900" b="1" dirty="0">
                <a:solidFill>
                  <a:srgbClr val="00275E"/>
                </a:solidFill>
              </a:rPr>
              <a:t>Fig. A: Heatmap of the proportions of shots to goals in the dataset (goals divided by shots). This visualisation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738442"/>
            <a:ext cx="2661040" cy="784830"/>
          </a:xfrm>
          <a:prstGeom prst="rect">
            <a:avLst/>
          </a:prstGeom>
          <a:noFill/>
        </p:spPr>
        <p:txBody>
          <a:bodyPr wrap="square" rtlCol="0">
            <a:spAutoFit/>
          </a:bodyPr>
          <a:lstStyle/>
          <a:p>
            <a:r>
              <a:rPr lang="en-US" sz="900" b="1" dirty="0">
                <a:solidFill>
                  <a:srgbClr val="00275E"/>
                </a:solidFill>
              </a:rPr>
              <a:t>Fig. B: Heatmap of the proportions of shots to goals in the dataset post-outlier treatment. These outliers have now been removed to prevent this affecting the Chance Quality model. </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58099"/>
            <a:ext cx="440273" cy="369332"/>
          </a:xfrm>
          <a:prstGeom prst="rect">
            <a:avLst/>
          </a:prstGeom>
          <a:noFill/>
        </p:spPr>
        <p:txBody>
          <a:bodyPr wrap="square" rtlCol="0">
            <a:spAutoFit/>
          </a:bodyPr>
          <a:lstStyle/>
          <a:p>
            <a:pPr algn="ctr"/>
            <a:r>
              <a:rPr lang="en-US" b="1" dirty="0">
                <a:solidFill>
                  <a:srgbClr val="00275E"/>
                </a:solidFill>
              </a:rPr>
              <a:t>A</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061540" y="1167545"/>
            <a:ext cx="440273" cy="369332"/>
          </a:xfrm>
          <a:prstGeom prst="rect">
            <a:avLst/>
          </a:prstGeom>
          <a:noFill/>
        </p:spPr>
        <p:txBody>
          <a:bodyPr wrap="square" rtlCol="0">
            <a:spAutoFit/>
          </a:bodyPr>
          <a:lstStyle/>
          <a:p>
            <a:pPr algn="ctr"/>
            <a:r>
              <a:rPr lang="en-US" b="1" dirty="0">
                <a:solidFill>
                  <a:srgbClr val="00275E"/>
                </a:solidFill>
              </a:rPr>
              <a:t>B</a:t>
            </a:r>
          </a:p>
        </p:txBody>
      </p:sp>
      <p:sp>
        <p:nvSpPr>
          <p:cNvPr id="4" name="Oval 3">
            <a:extLst>
              <a:ext uri="{FF2B5EF4-FFF2-40B4-BE49-F238E27FC236}">
                <a16:creationId xmlns:a16="http://schemas.microsoft.com/office/drawing/2014/main" id="{8FF915BC-C906-2C4F-A80D-611382F3295E}"/>
              </a:ext>
            </a:extLst>
          </p:cNvPr>
          <p:cNvSpPr/>
          <p:nvPr/>
        </p:nvSpPr>
        <p:spPr>
          <a:xfrm>
            <a:off x="7469608" y="2718982"/>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28408" y="4161835"/>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32662" y="3416046"/>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61186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282853" cy="4558113"/>
          </a:xfrm>
        </p:spPr>
        <p:txBody>
          <a:bodyPr lIns="0" tIns="0" rIns="0" bIns="0" anchor="t">
            <a:noAutofit/>
          </a:bodyPr>
          <a:lstStyle/>
          <a:p>
            <a:r>
              <a:rPr lang="en-GB" sz="1040" dirty="0">
                <a:solidFill>
                  <a:srgbClr val="0D0D0D"/>
                </a:solidFill>
              </a:rPr>
              <a:t>When selecting features to use for the Chance Quality model, a number of considerations needed to be taken, including:</a:t>
            </a:r>
          </a:p>
          <a:p>
            <a:pPr marL="516593" lvl="1" indent="-228600">
              <a:buAutoNum type="arabicPeriod"/>
            </a:pPr>
            <a:r>
              <a:rPr lang="en-GB" sz="1040" dirty="0">
                <a:solidFill>
                  <a:srgbClr val="0D0D0D"/>
                </a:solidFill>
              </a:rPr>
              <a:t>The feature can be found or engineered in both the Shot data provided and the Metrica Event/Tracking data for which the predictions of chance created are to be made;</a:t>
            </a:r>
          </a:p>
          <a:p>
            <a:pPr marL="516593" lvl="1" indent="-228600">
              <a:buAutoNum type="arabicPeriod"/>
            </a:pPr>
            <a:r>
              <a:rPr lang="en-GB" sz="1040" dirty="0">
                <a:solidFill>
                  <a:srgbClr val="0D0D0D"/>
                </a:solidFill>
              </a:rPr>
              <a:t>The continuous and discrete variables selected are </a:t>
            </a:r>
            <a:r>
              <a:rPr lang="en-GB" sz="1040" u="sng" dirty="0">
                <a:solidFill>
                  <a:srgbClr val="0D0D0D"/>
                </a:solidFill>
              </a:rPr>
              <a:t>monotonic</a:t>
            </a:r>
            <a:r>
              <a:rPr lang="en-GB" sz="1040" dirty="0">
                <a:solidFill>
                  <a:srgbClr val="0D0D0D"/>
                </a:solidFill>
              </a:rPr>
              <a:t> in nature (e.g. distance to the goal line, number of intervening opponents); and</a:t>
            </a:r>
          </a:p>
          <a:p>
            <a:pPr marL="516593" lvl="1" indent="-228600">
              <a:buAutoNum type="arabicPeriod"/>
            </a:pPr>
            <a:r>
              <a:rPr lang="en-GB" sz="1040" dirty="0">
                <a:solidFill>
                  <a:srgbClr val="0D0D0D"/>
                </a:solidFill>
              </a:rPr>
              <a:t>Categorical features are one-hot (dummy) encoded (e.g. interference on the shooter).</a:t>
            </a:r>
          </a:p>
          <a:p>
            <a:endParaRPr lang="en-GB" sz="1040" dirty="0">
              <a:solidFill>
                <a:srgbClr val="0D0D0D"/>
              </a:solidFill>
            </a:endParaRPr>
          </a:p>
          <a:p>
            <a:r>
              <a:rPr lang="en-GB" sz="1040" dirty="0">
                <a:solidFill>
                  <a:srgbClr val="0D0D0D"/>
                </a:solidFill>
              </a:rPr>
              <a:t>The features in the data that require no engineering including:</a:t>
            </a:r>
          </a:p>
          <a:p>
            <a:pPr lvl="1"/>
            <a:r>
              <a:rPr lang="en-GB" sz="1040" dirty="0">
                <a:solidFill>
                  <a:srgbClr val="0D0D0D"/>
                </a:solidFill>
              </a:rPr>
              <a:t>Number of Intervening Opponents (taking values between 0 and 11); and</a:t>
            </a:r>
          </a:p>
          <a:p>
            <a:pPr lvl="1"/>
            <a:r>
              <a:rPr lang="en-GB" sz="1040" dirty="0">
                <a:solidFill>
                  <a:srgbClr val="0D0D0D"/>
                </a:solidFill>
              </a:rPr>
              <a:t>Number Intervening Teammates (taking values between 0 and 7).</a:t>
            </a:r>
          </a:p>
          <a:p>
            <a:pPr lvl="1"/>
            <a:endParaRPr lang="en-GB" sz="1040" dirty="0">
              <a:solidFill>
                <a:srgbClr val="0D0D0D"/>
              </a:solidFill>
            </a:endParaRPr>
          </a:p>
          <a:p>
            <a:r>
              <a:rPr lang="en-GB" sz="1040" dirty="0">
                <a:solidFill>
                  <a:srgbClr val="0D0D0D"/>
                </a:solidFill>
              </a:rPr>
              <a:t>Features engineered from the data available to be Logistic Regression friendly:</a:t>
            </a:r>
          </a:p>
          <a:p>
            <a:pPr lvl="1"/>
            <a:r>
              <a:rPr lang="en-GB" sz="1040" dirty="0">
                <a:solidFill>
                  <a:srgbClr val="0D0D0D"/>
                </a:solidFill>
              </a:rPr>
              <a:t>Distance from goal – engineered from both the x and y coordinates coordinate;</a:t>
            </a:r>
          </a:p>
          <a:p>
            <a:pPr lvl="1"/>
            <a:r>
              <a:rPr lang="en-GB" sz="1040" dirty="0">
                <a:solidFill>
                  <a:srgbClr val="0D0D0D"/>
                </a:solidFill>
              </a:rPr>
              <a:t>Distance from the centre of the pitch – engineered from the y coordinate;</a:t>
            </a:r>
          </a:p>
          <a:p>
            <a:pPr lvl="1"/>
            <a:r>
              <a:rPr lang="en-GB" sz="1040" dirty="0">
                <a:solidFill>
                  <a:srgbClr val="0D0D0D"/>
                </a:solidFill>
              </a:rPr>
              <a:t>Angle to the goal – determined using the distance from the goal and centre of the pitch</a:t>
            </a:r>
          </a:p>
          <a:p>
            <a:pPr lvl="1"/>
            <a:r>
              <a:rPr lang="en-GB" sz="1040" dirty="0">
                <a:solidFill>
                  <a:srgbClr val="0D0D0D"/>
                </a:solidFill>
              </a:rPr>
              <a:t>Dummy encoding of categorical features including Body Part to </a:t>
            </a:r>
            <a:r>
              <a:rPr lang="en-GB" sz="1040" dirty="0" err="1">
                <a:solidFill>
                  <a:srgbClr val="0D0D0D"/>
                </a:solidFill>
              </a:rPr>
              <a:t>is_foot</a:t>
            </a:r>
            <a:r>
              <a:rPr lang="en-GB" sz="1040" dirty="0">
                <a:solidFill>
                  <a:srgbClr val="0D0D0D"/>
                </a:solidFill>
              </a:rPr>
              <a:t> and </a:t>
            </a:r>
            <a:r>
              <a:rPr lang="en-GB" sz="1040" dirty="0" err="1">
                <a:solidFill>
                  <a:srgbClr val="0D0D0D"/>
                </a:solidFill>
              </a:rPr>
              <a:t>is_head</a:t>
            </a:r>
            <a:r>
              <a:rPr lang="en-GB" sz="1040" dirty="0">
                <a:solidFill>
                  <a:srgbClr val="0D0D0D"/>
                </a:solidFill>
              </a:rPr>
              <a:t>, and Interference on the Shooter to Low, Medium and High.</a:t>
            </a:r>
          </a:p>
          <a:p>
            <a:pPr lvl="1"/>
            <a:endParaRPr lang="en-GB" sz="1040" dirty="0">
              <a:solidFill>
                <a:srgbClr val="0D0D0D"/>
              </a:solidFill>
            </a:endParaRPr>
          </a:p>
          <a:p>
            <a:r>
              <a:rPr lang="en-GB" sz="1040" dirty="0">
                <a:solidFill>
                  <a:srgbClr val="0D0D0D"/>
                </a:solidFill>
              </a:rPr>
              <a:t>The visualisations on the right show features that demonstrate monotonic relationships. The further a shot is away from the goal line, the less likely the shot taker is to score. (Fig. A) and the lower the interference level on the shooter, the higher the probability that they are to score from the shot (Fig. B). </a:t>
            </a:r>
          </a:p>
          <a:p>
            <a:pPr lvl="1"/>
            <a:endParaRPr lang="en-GB" sz="1040" dirty="0">
              <a:solidFill>
                <a:srgbClr val="0D0D0D"/>
              </a:solidFill>
            </a:endParaRPr>
          </a:p>
          <a:p>
            <a:r>
              <a:rPr lang="en-GB" sz="1040" dirty="0">
                <a:solidFill>
                  <a:srgbClr val="0D0D0D"/>
                </a:solidFill>
              </a:rPr>
              <a:t>Much more information about analysis each feature for their monotonic relationship can be found in Univariate Analysis (section 8) of the Chance Quality Model notebook [</a:t>
            </a:r>
            <a:r>
              <a:rPr lang="en-GB" sz="1040" dirty="0">
                <a:solidFill>
                  <a:srgbClr val="0D0D0D"/>
                </a:solidFill>
                <a:hlinkClick r:id="rId3"/>
              </a:rPr>
              <a:t>link</a:t>
            </a:r>
            <a:r>
              <a:rPr lang="en-GB" sz="1040" dirty="0">
                <a:solidFill>
                  <a:srgbClr val="0D0D0D"/>
                </a:solidFill>
              </a:rPr>
              <a:t>]. Further details of the all the features engineered with the available data, and features that I would </a:t>
            </a:r>
            <a:r>
              <a:rPr lang="en-GB" sz="1040" dirty="0" err="1">
                <a:solidFill>
                  <a:srgbClr val="0D0D0D"/>
                </a:solidFill>
              </a:rPr>
              <a:t>lhypothetically</a:t>
            </a:r>
            <a:r>
              <a:rPr lang="en-GB" sz="1040" dirty="0">
                <a:solidFill>
                  <a:srgbClr val="0D0D0D"/>
                </a:solidFill>
              </a:rPr>
              <a:t> engineer from a full Event dataset can be found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Creating and analysing the features used in the improved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 Engineering and Univariate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9" name="Picture 8">
            <a:extLst>
              <a:ext uri="{FF2B5EF4-FFF2-40B4-BE49-F238E27FC236}">
                <a16:creationId xmlns:a16="http://schemas.microsoft.com/office/drawing/2014/main" id="{E9DAD072-8F7D-CC4A-818D-66AE59C2A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8537" y="1281280"/>
            <a:ext cx="4169509" cy="2262420"/>
          </a:xfrm>
          <a:prstGeom prst="rect">
            <a:avLst/>
          </a:prstGeom>
        </p:spPr>
      </p:pic>
      <p:pic>
        <p:nvPicPr>
          <p:cNvPr id="14" name="Picture 13">
            <a:extLst>
              <a:ext uri="{FF2B5EF4-FFF2-40B4-BE49-F238E27FC236}">
                <a16:creationId xmlns:a16="http://schemas.microsoft.com/office/drawing/2014/main" id="{58F3FE70-8AD8-3C46-99D6-34DA15131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536" y="3639763"/>
            <a:ext cx="4169510" cy="2235889"/>
          </a:xfrm>
          <a:prstGeom prst="rect">
            <a:avLst/>
          </a:prstGeom>
        </p:spPr>
      </p:pic>
    </p:spTree>
    <p:extLst>
      <p:ext uri="{BB962C8B-B14F-4D97-AF65-F5344CB8AC3E}">
        <p14:creationId xmlns:p14="http://schemas.microsoft.com/office/powerpoint/2010/main" val="36495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64034"/>
            <a:ext cx="6175814" cy="4475360"/>
          </a:xfrm>
        </p:spPr>
        <p:txBody>
          <a:bodyPr lIns="0" tIns="0" rIns="0" bIns="0" anchor="t">
            <a:noAutofit/>
          </a:bodyPr>
          <a:lstStyle/>
          <a:p>
            <a:pPr marL="239395" indent="-239395"/>
            <a:r>
              <a:rPr lang="en-GB" sz="1130" dirty="0">
                <a:solidFill>
                  <a:srgbClr val="0D0D0D"/>
                </a:solidFill>
              </a:rPr>
              <a:t>At this stage in the analysis, it’s important to not just look at each feature individually, but how they interact with each other. Multivariate analysis is all about finding highly correlated features and thinking about how to deal with them. This is important for two reasons:</a:t>
            </a:r>
          </a:p>
          <a:p>
            <a:pPr marL="527388" lvl="1" indent="-239395"/>
            <a:r>
              <a:rPr lang="en-GB" sz="1130" dirty="0">
                <a:solidFill>
                  <a:srgbClr val="0D0D0D"/>
                </a:solidFill>
              </a:rPr>
              <a:t>Highly correlated features might lead to overfitting and have a negative effect on results; and</a:t>
            </a:r>
          </a:p>
          <a:p>
            <a:pPr marL="527388" lvl="1" indent="-239395"/>
            <a:r>
              <a:rPr lang="en-GB" sz="1130" dirty="0">
                <a:solidFill>
                  <a:srgbClr val="0D0D0D"/>
                </a:solidFill>
              </a:rPr>
              <a:t>Highly correlated features can very easily mess with the feature interpretation and importance.</a:t>
            </a:r>
          </a:p>
          <a:p>
            <a:pPr marL="527388" lvl="1" indent="-239395"/>
            <a:endParaRPr lang="en-GB" sz="1130" dirty="0">
              <a:solidFill>
                <a:srgbClr val="0D0D0D"/>
              </a:solidFill>
            </a:endParaRPr>
          </a:p>
          <a:p>
            <a:pPr marL="239395" indent="-239395"/>
            <a:r>
              <a:rPr lang="en-GB" sz="1130" dirty="0">
                <a:solidFill>
                  <a:srgbClr val="0D0D0D"/>
                </a:solidFill>
              </a:rPr>
              <a:t>The visualisation on the right is a final heat map correlation matrix, with the features that were used in the final model. Highly correlated features such as angle and </a:t>
            </a:r>
            <a:r>
              <a:rPr lang="en-GB" sz="1130" dirty="0" err="1">
                <a:solidFill>
                  <a:srgbClr val="0D0D0D"/>
                </a:solidFill>
              </a:rPr>
              <a:t>distance_to_centerM</a:t>
            </a:r>
            <a:r>
              <a:rPr lang="en-GB" sz="1130" dirty="0">
                <a:solidFill>
                  <a:srgbClr val="0D0D0D"/>
                </a:solidFill>
              </a:rPr>
              <a:t>, and </a:t>
            </a:r>
            <a:r>
              <a:rPr lang="en-GB" sz="1130" dirty="0" err="1">
                <a:solidFill>
                  <a:srgbClr val="0D0D0D"/>
                </a:solidFill>
              </a:rPr>
              <a:t>isHead</a:t>
            </a:r>
            <a:r>
              <a:rPr lang="en-GB" sz="1130" dirty="0">
                <a:solidFill>
                  <a:srgbClr val="0D0D0D"/>
                </a:solidFill>
              </a:rPr>
              <a:t> and </a:t>
            </a:r>
            <a:r>
              <a:rPr lang="en-GB" sz="1130" dirty="0" err="1">
                <a:solidFill>
                  <a:srgbClr val="0D0D0D"/>
                </a:solidFill>
              </a:rPr>
              <a:t>header_distance_to_goalM</a:t>
            </a:r>
            <a:r>
              <a:rPr lang="en-GB" sz="1130" dirty="0">
                <a:solidFill>
                  <a:srgbClr val="0D0D0D"/>
                </a:solidFill>
              </a:rPr>
              <a:t> were treated appropriately, remove one of each. </a:t>
            </a:r>
            <a:r>
              <a:rPr lang="en-GB" sz="1130" dirty="0" err="1">
                <a:solidFill>
                  <a:srgbClr val="0D0D0D"/>
                </a:solidFill>
              </a:rPr>
              <a:t>Medium_Infererence_on_the_Shooter</a:t>
            </a:r>
            <a:r>
              <a:rPr lang="en-GB" sz="1130" dirty="0">
                <a:solidFill>
                  <a:srgbClr val="0D0D0D"/>
                </a:solidFill>
              </a:rPr>
              <a:t> was also dropped from the final model, as when one-hot encoding a categorical column, you should always delete one of the created columns.</a:t>
            </a:r>
          </a:p>
          <a:p>
            <a:pPr marL="239395" indent="-239395"/>
            <a:endParaRPr lang="en-GB" sz="1130" dirty="0">
              <a:solidFill>
                <a:srgbClr val="0D0D0D"/>
              </a:solidFill>
            </a:endParaRPr>
          </a:p>
          <a:p>
            <a:pPr marL="239395" indent="-239395"/>
            <a:r>
              <a:rPr lang="en-GB" sz="1130" dirty="0">
                <a:solidFill>
                  <a:srgbClr val="0D0D0D"/>
                </a:solidFill>
              </a:rPr>
              <a:t>The Number of Intervening Opponents and the Number of Intervening Teammates are highly correlated features, but are features that were provided in the raw dataset that I can probably safely assume are not derivatives of each other, and will therefore be left untouched.</a:t>
            </a:r>
          </a:p>
          <a:p>
            <a:pPr marL="239395" indent="-239395"/>
            <a:endParaRPr lang="en-GB" sz="1130" dirty="0">
              <a:solidFill>
                <a:srgbClr val="0D0D0D"/>
              </a:solidFill>
            </a:endParaRPr>
          </a:p>
          <a:p>
            <a:pPr marL="239395" indent="-239395"/>
            <a:r>
              <a:rPr lang="en-GB" sz="1130" dirty="0">
                <a:solidFill>
                  <a:srgbClr val="0D0D0D"/>
                </a:solidFill>
              </a:rPr>
              <a:t>The performance of the final model was the following:</a:t>
            </a:r>
          </a:p>
          <a:p>
            <a:pPr marL="527388" lvl="1" indent="-239395"/>
            <a:r>
              <a:rPr lang="en-GB" sz="1130" dirty="0">
                <a:solidFill>
                  <a:srgbClr val="0D0D0D"/>
                </a:solidFill>
              </a:rPr>
              <a:t>Log Loss: 0.289 (from 0.332)</a:t>
            </a:r>
          </a:p>
          <a:p>
            <a:pPr marL="527388" lvl="1" indent="-239395"/>
            <a:r>
              <a:rPr lang="en-GB" sz="1130" dirty="0">
                <a:solidFill>
                  <a:srgbClr val="0D0D0D"/>
                </a:solidFill>
              </a:rPr>
              <a:t>ROC AUC: 80.7% (from 72.8%)</a:t>
            </a:r>
          </a:p>
          <a:p>
            <a:pPr marL="527388" lvl="1" indent="-239395"/>
            <a:endParaRPr lang="en-GB" sz="1130" dirty="0">
              <a:solidFill>
                <a:srgbClr val="0D0D0D"/>
              </a:solidFill>
            </a:endParaRPr>
          </a:p>
          <a:p>
            <a:pPr marL="239395" indent="-239395"/>
            <a:r>
              <a:rPr lang="en-GB" sz="1130" dirty="0">
                <a:solidFill>
                  <a:srgbClr val="0D0D0D"/>
                </a:solidFill>
              </a:rPr>
              <a:t>More information about the multivariate analysis can be found in section 9 of the Chance Quality Model notebook [</a:t>
            </a:r>
            <a:r>
              <a:rPr lang="en-GB" sz="1130" dirty="0">
                <a:solidFill>
                  <a:srgbClr val="0D0D0D"/>
                </a:solidFill>
                <a:hlinkClick r:id="rId3"/>
              </a:rPr>
              <a:t>link</a:t>
            </a:r>
            <a:r>
              <a:rPr lang="en-GB" sz="113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Dealing with highly correlated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Multivariate Analysis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4"/>
            <a:ext cx="11417300" cy="27790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8196" name="Picture 4">
            <a:extLst>
              <a:ext uri="{FF2B5EF4-FFF2-40B4-BE49-F238E27FC236}">
                <a16:creationId xmlns:a16="http://schemas.microsoft.com/office/drawing/2014/main" id="{76FA4750-2353-E442-A102-F18590351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078" y="1364035"/>
            <a:ext cx="5104551" cy="3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0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449917"/>
            <a:ext cx="6143624" cy="4353354"/>
          </a:xfrm>
        </p:spPr>
        <p:txBody>
          <a:bodyPr lIns="0" tIns="0" rIns="0" bIns="0" anchor="t">
            <a:noAutofit/>
          </a:bodyPr>
          <a:lstStyle/>
          <a:p>
            <a:pPr marL="239395" indent="-239395"/>
            <a:r>
              <a:rPr lang="en-GB" sz="1210" dirty="0">
                <a:solidFill>
                  <a:srgbClr val="0D0D0D"/>
                </a:solidFill>
              </a:rPr>
              <a:t>The purpose of this Chance Quality Model is to calculate probability of a shot resulting in a goal (i.e. P[</a:t>
            </a:r>
            <a:r>
              <a:rPr lang="en-GB" sz="1210" dirty="0" err="1">
                <a:solidFill>
                  <a:srgbClr val="0D0D0D"/>
                </a:solidFill>
              </a:rPr>
              <a:t>goal|shot,situation</a:t>
            </a:r>
            <a:r>
              <a:rPr lang="en-GB" sz="1210" dirty="0">
                <a:solidFill>
                  <a:srgbClr val="0D0D0D"/>
                </a:solidFill>
              </a:rPr>
              <a:t>]).  From this, it is possible to determine the probability that a shot results in a goal.</a:t>
            </a:r>
          </a:p>
          <a:p>
            <a:pPr marL="239395" indent="-239395"/>
            <a:endParaRPr lang="en-GB" sz="1210" dirty="0">
              <a:solidFill>
                <a:srgbClr val="0D0D0D"/>
              </a:solidFill>
            </a:endParaRPr>
          </a:p>
          <a:p>
            <a:pPr marL="239395" indent="-239395"/>
            <a:r>
              <a:rPr lang="en-GB" sz="1210" dirty="0">
                <a:solidFill>
                  <a:srgbClr val="0D0D0D"/>
                </a:solidFill>
              </a:rPr>
              <a:t>The main focus of optimising the model was to focus on minimising the Log Loss, but the important outcome is to see if the model probabilities correctly. This can be visualised through </a:t>
            </a:r>
            <a:r>
              <a:rPr lang="en-GB" sz="1210" u="sng" dirty="0">
                <a:solidFill>
                  <a:srgbClr val="0D0D0D"/>
                </a:solidFill>
              </a:rPr>
              <a:t>Calibration Plots</a:t>
            </a:r>
            <a:r>
              <a:rPr lang="en-GB" sz="1210" dirty="0">
                <a:solidFill>
                  <a:srgbClr val="0D0D0D"/>
                </a:solidFill>
              </a:rPr>
              <a:t> (Fig. A).</a:t>
            </a:r>
          </a:p>
          <a:p>
            <a:pPr marL="239395" indent="-239395"/>
            <a:endParaRPr lang="en-GB" sz="1210" dirty="0">
              <a:solidFill>
                <a:srgbClr val="0D0D0D"/>
              </a:solidFill>
            </a:endParaRPr>
          </a:p>
          <a:p>
            <a:pPr marL="239395" indent="-239395"/>
            <a:r>
              <a:rPr lang="en-GB" sz="1210" dirty="0">
                <a:solidFill>
                  <a:srgbClr val="0D0D0D"/>
                </a:solidFill>
              </a:rPr>
              <a:t>The observed likelihood of the shots in the dataset resulting in goals is between the 0% and 5% bucket. The model is well-calibrated and ready to use with the Metrica Sports shot data.</a:t>
            </a:r>
          </a:p>
          <a:p>
            <a:pPr marL="239395" indent="-239395"/>
            <a:endParaRPr lang="en-GB" sz="1210" dirty="0">
              <a:solidFill>
                <a:srgbClr val="0D0D0D"/>
              </a:solidFill>
            </a:endParaRPr>
          </a:p>
          <a:p>
            <a:pPr marL="239395" indent="-239395"/>
            <a:r>
              <a:rPr lang="en-GB" sz="1210" dirty="0">
                <a:solidFill>
                  <a:srgbClr val="0D0D0D"/>
                </a:solidFill>
              </a:rPr>
              <a:t>Through the Feature Interpretation, it is possible to analyse the coefficients of the features, by both sign and magnitude (Fig. B). The take home messages from the model are:</a:t>
            </a:r>
          </a:p>
          <a:p>
            <a:pPr marL="527388" lvl="1" indent="-239395"/>
            <a:r>
              <a:rPr lang="en-GB" sz="1210" dirty="0">
                <a:solidFill>
                  <a:srgbClr val="0D0D0D"/>
                </a:solidFill>
              </a:rPr>
              <a:t>Position on the field is extremely important when shooting. The further away the shot, the less likely it is to result in a goal;</a:t>
            </a:r>
          </a:p>
          <a:p>
            <a:pPr marL="527388" lvl="1" indent="-239395"/>
            <a:r>
              <a:rPr lang="en-GB" sz="1210" dirty="0">
                <a:solidFill>
                  <a:srgbClr val="0D0D0D"/>
                </a:solidFill>
              </a:rPr>
              <a:t>This distance to the goal line is super important, and even more so when taking a header; and</a:t>
            </a:r>
          </a:p>
          <a:p>
            <a:pPr marL="527388" lvl="1" indent="-239395"/>
            <a:r>
              <a:rPr lang="en-GB" sz="1210" dirty="0">
                <a:solidFill>
                  <a:srgbClr val="0D0D0D"/>
                </a:solidFill>
              </a:rPr>
              <a:t>The further you are from the centre of the field, the more unlikely to score.</a:t>
            </a:r>
          </a:p>
          <a:p>
            <a:pPr marL="239395" indent="-239395"/>
            <a:endParaRPr lang="en-GB" sz="1210" dirty="0">
              <a:solidFill>
                <a:srgbClr val="0D0D0D"/>
              </a:solidFill>
            </a:endParaRPr>
          </a:p>
          <a:p>
            <a:pPr marL="239395" indent="-239395"/>
            <a:r>
              <a:rPr lang="en-GB" sz="1210" dirty="0">
                <a:solidFill>
                  <a:srgbClr val="0D0D0D"/>
                </a:solidFill>
              </a:rPr>
              <a:t>More information about the Final Model and Feature Interpretation can be found in sections 11 and 12 respectively of the Chance Quality Model notebook.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Analysis of the final model before being used for prediction on the Metrica Sports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Final Model Evaluation and Feature Interpretation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pic>
        <p:nvPicPr>
          <p:cNvPr id="11268" name="Picture 4">
            <a:extLst>
              <a:ext uri="{FF2B5EF4-FFF2-40B4-BE49-F238E27FC236}">
                <a16:creationId xmlns:a16="http://schemas.microsoft.com/office/drawing/2014/main" id="{D232846D-9E44-DC4C-88B6-1AAE1080B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71" y="1378747"/>
            <a:ext cx="4989675" cy="2643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57907-62B8-3F4F-AAA1-6FEB169B751F}"/>
              </a:ext>
            </a:extLst>
          </p:cNvPr>
          <p:cNvSpPr txBox="1"/>
          <p:nvPr/>
        </p:nvSpPr>
        <p:spPr>
          <a:xfrm>
            <a:off x="6528098" y="1327910"/>
            <a:ext cx="440273" cy="369332"/>
          </a:xfrm>
          <a:prstGeom prst="rect">
            <a:avLst/>
          </a:prstGeom>
          <a:noFill/>
        </p:spPr>
        <p:txBody>
          <a:bodyPr wrap="square" rtlCol="0">
            <a:spAutoFit/>
          </a:bodyPr>
          <a:lstStyle/>
          <a:p>
            <a:pPr algn="ctr"/>
            <a:r>
              <a:rPr lang="en-US" b="1" dirty="0">
                <a:solidFill>
                  <a:srgbClr val="00275E"/>
                </a:solidFill>
              </a:rPr>
              <a:t>A</a:t>
            </a:r>
          </a:p>
        </p:txBody>
      </p:sp>
      <p:sp>
        <p:nvSpPr>
          <p:cNvPr id="11" name="TextBox 10">
            <a:extLst>
              <a:ext uri="{FF2B5EF4-FFF2-40B4-BE49-F238E27FC236}">
                <a16:creationId xmlns:a16="http://schemas.microsoft.com/office/drawing/2014/main" id="{036E13EE-B02A-EA4E-9703-F4805BAF10DF}"/>
              </a:ext>
            </a:extLst>
          </p:cNvPr>
          <p:cNvSpPr txBox="1"/>
          <p:nvPr/>
        </p:nvSpPr>
        <p:spPr>
          <a:xfrm>
            <a:off x="6528098" y="407320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4" name="Picture 3">
            <a:extLst>
              <a:ext uri="{FF2B5EF4-FFF2-40B4-BE49-F238E27FC236}">
                <a16:creationId xmlns:a16="http://schemas.microsoft.com/office/drawing/2014/main" id="{74BBEB7F-121A-154E-980B-0F0CBB029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385" y="4181821"/>
            <a:ext cx="3486914" cy="1743457"/>
          </a:xfrm>
          <a:prstGeom prst="rect">
            <a:avLst/>
          </a:prstGeom>
        </p:spPr>
      </p:pic>
    </p:spTree>
    <p:extLst>
      <p:ext uri="{BB962C8B-B14F-4D97-AF65-F5344CB8AC3E}">
        <p14:creationId xmlns:p14="http://schemas.microsoft.com/office/powerpoint/2010/main" val="213217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1115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2: Application of Tracking Data</a:t>
            </a:r>
          </a:p>
          <a:p>
            <a:pPr defTabSz="1219170">
              <a:lnSpc>
                <a:spcPts val="4000"/>
              </a:lnSpc>
            </a:pPr>
            <a:r>
              <a:rPr lang="en-GB" sz="3000" dirty="0">
                <a:solidFill>
                  <a:srgbClr val="00275E"/>
                </a:solidFill>
              </a:rPr>
              <a:t>Using Metrica Sports Tracking and corresponding </a:t>
            </a:r>
          </a:p>
          <a:p>
            <a:pPr defTabSz="1219170">
              <a:lnSpc>
                <a:spcPts val="4000"/>
              </a:lnSpc>
            </a:pPr>
            <a:r>
              <a:rPr lang="en-GB" sz="3000" dirty="0">
                <a:solidFill>
                  <a:srgbClr val="00275E"/>
                </a:solidFill>
              </a:rPr>
              <a:t>Event data with sample game 2</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96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4" y="1391837"/>
            <a:ext cx="8221134" cy="4533441"/>
          </a:xfrm>
        </p:spPr>
        <p:txBody>
          <a:bodyPr lIns="0" tIns="0" rIns="0" bIns="0" anchor="t"/>
          <a:lstStyle/>
          <a:p>
            <a:pPr marL="0" indent="0">
              <a:buNone/>
            </a:pPr>
            <a:r>
              <a:rPr lang="en-GB" sz="1400" b="1" dirty="0">
                <a:solidFill>
                  <a:srgbClr val="00275E"/>
                </a:solidFill>
              </a:rPr>
              <a:t>Data Engineering</a:t>
            </a:r>
          </a:p>
          <a:p>
            <a:pPr marL="0" indent="0">
              <a:buNone/>
            </a:pPr>
            <a:r>
              <a:rPr lang="en-GB" sz="1400" dirty="0">
                <a:solidFill>
                  <a:srgbClr val="262626"/>
                </a:solidFill>
              </a:rPr>
              <a:t>Including converting the pitch coordinates to a standardised coordinate system, </a:t>
            </a:r>
            <a:r>
              <a:rPr lang="en-GB" sz="1400" dirty="0" err="1">
                <a:solidFill>
                  <a:srgbClr val="262626"/>
                </a:solidFill>
              </a:rPr>
              <a:t>subsetting</a:t>
            </a:r>
            <a:r>
              <a:rPr lang="en-GB" sz="1400" dirty="0">
                <a:solidFill>
                  <a:srgbClr val="262626"/>
                </a:solidFill>
              </a:rPr>
              <a:t> home and away DataFrames, reversing the direction of players to ensure each team is in the same direction for the full 90 minutes, and determining each of the player’s positions, speed, acceleration, and movement at a defined moment, using the timestep and distance travelled to calculate the the relative positions, speed, and acceleration of players for a given moment/sequence in play.</a:t>
            </a:r>
            <a:endParaRPr lang="en-GB" sz="1400" b="1" dirty="0">
              <a:solidFill>
                <a:srgbClr val="262626"/>
              </a:solidFill>
            </a:endParaRPr>
          </a:p>
          <a:p>
            <a:pPr marL="0" indent="0">
              <a:buNone/>
            </a:pPr>
            <a:endParaRPr lang="en-GB" sz="1400" b="1" dirty="0">
              <a:solidFill>
                <a:srgbClr val="262626"/>
              </a:solidFill>
            </a:endParaRPr>
          </a:p>
          <a:p>
            <a:pPr marL="0" indent="0">
              <a:buNone/>
            </a:pPr>
            <a:r>
              <a:rPr lang="en-GB" sz="1400" b="1" dirty="0">
                <a:solidFill>
                  <a:srgbClr val="00275E"/>
                </a:solidFill>
              </a:rPr>
              <a:t>Exploratory Data Analysis of the match</a:t>
            </a:r>
          </a:p>
          <a:p>
            <a:pPr marL="0" indent="0">
              <a:buNone/>
            </a:pPr>
            <a:r>
              <a:rPr lang="en-GB" sz="1400" dirty="0">
                <a:solidFill>
                  <a:srgbClr val="262626"/>
                </a:solidFill>
              </a:rPr>
              <a:t>Visualisation of the 24 shots taken during the match by the home and away teams, including Tracking data visualisation to conduct an eye test of the key chances and goals.</a:t>
            </a:r>
          </a:p>
          <a:p>
            <a:pPr marL="0" indent="0">
              <a:buNone/>
            </a:pPr>
            <a:endParaRPr lang="en-GB" sz="1400" b="1" dirty="0">
              <a:solidFill>
                <a:srgbClr val="262626"/>
              </a:solidFill>
            </a:endParaRPr>
          </a:p>
          <a:p>
            <a:pPr marL="0" indent="0">
              <a:buNone/>
            </a:pPr>
            <a:r>
              <a:rPr lang="en-GB" sz="1400" b="1" dirty="0">
                <a:solidFill>
                  <a:srgbClr val="00275E"/>
                </a:solidFill>
              </a:rPr>
              <a:t>Create Features required for predictions to be made for the data using the trained Chance Quality model</a:t>
            </a:r>
          </a:p>
          <a:p>
            <a:pPr marL="0" indent="0">
              <a:buNone/>
            </a:pPr>
            <a:r>
              <a:rPr lang="en-GB" sz="1400" dirty="0">
                <a:solidFill>
                  <a:srgbClr val="262626"/>
                </a:solidFill>
              </a:rPr>
              <a:t>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 This data is then exported</a:t>
            </a:r>
          </a:p>
          <a:p>
            <a:pPr marL="0" indent="0">
              <a:buNone/>
            </a:pPr>
            <a:endParaRPr lang="en-GB" sz="1400" dirty="0">
              <a:solidFill>
                <a:srgbClr val="262626"/>
              </a:solidFill>
            </a:endParaRPr>
          </a:p>
          <a:p>
            <a:pPr marL="0" indent="0">
              <a:buNone/>
            </a:pPr>
            <a:r>
              <a:rPr lang="en-GB" sz="1400" b="1" dirty="0">
                <a:solidFill>
                  <a:srgbClr val="00275E"/>
                </a:solidFill>
              </a:rPr>
              <a:t>Export data</a:t>
            </a:r>
            <a:endParaRPr lang="en-GB" sz="1400" dirty="0">
              <a:solidFill>
                <a:srgbClr val="262626"/>
              </a:solidFill>
            </a:endParaRPr>
          </a:p>
          <a:p>
            <a:pPr marL="0" indent="0">
              <a:buNone/>
            </a:pPr>
            <a:r>
              <a:rPr lang="en-GB" sz="1400" dirty="0">
                <a:solidFill>
                  <a:srgbClr val="262626"/>
                </a:solidFill>
              </a:rPr>
              <a:t>Data converted to a format that matches the provided Shots data and exported, ready to be analysed and predicted upon for an assessment of the attacking chances during the match.</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Metrica Sports Tracking and Event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86399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387349" y="373770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5" name="Oval 14">
            <a:extLst>
              <a:ext uri="{FF2B5EF4-FFF2-40B4-BE49-F238E27FC236}">
                <a16:creationId xmlns:a16="http://schemas.microsoft.com/office/drawing/2014/main" id="{9DE1EB0F-2515-5D43-8A78-48A57D9189F3}"/>
              </a:ext>
            </a:extLst>
          </p:cNvPr>
          <p:cNvSpPr/>
          <p:nvPr/>
        </p:nvSpPr>
        <p:spPr>
          <a:xfrm>
            <a:off x="387349" y="52374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4</a:t>
            </a:r>
          </a:p>
        </p:txBody>
      </p:sp>
      <p:pic>
        <p:nvPicPr>
          <p:cNvPr id="19" name="Picture 18">
            <a:extLst>
              <a:ext uri="{FF2B5EF4-FFF2-40B4-BE49-F238E27FC236}">
                <a16:creationId xmlns:a16="http://schemas.microsoft.com/office/drawing/2014/main" id="{5F2D825E-50CC-E24D-8D4D-B5AC0CF65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6959" y="1254170"/>
            <a:ext cx="2347867" cy="1507437"/>
          </a:xfrm>
          <a:prstGeom prst="rect">
            <a:avLst/>
          </a:prstGeom>
        </p:spPr>
      </p:pic>
      <p:pic>
        <p:nvPicPr>
          <p:cNvPr id="23" name="Picture 22">
            <a:extLst>
              <a:ext uri="{FF2B5EF4-FFF2-40B4-BE49-F238E27FC236}">
                <a16:creationId xmlns:a16="http://schemas.microsoft.com/office/drawing/2014/main" id="{D06F8CF0-9943-DC4B-A869-7DECEDD4F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4448" y="4433110"/>
            <a:ext cx="2184507" cy="1492167"/>
          </a:xfrm>
          <a:prstGeom prst="rect">
            <a:avLst/>
          </a:prstGeom>
        </p:spPr>
      </p:pic>
      <p:pic>
        <p:nvPicPr>
          <p:cNvPr id="27" name="Picture 26">
            <a:extLst>
              <a:ext uri="{FF2B5EF4-FFF2-40B4-BE49-F238E27FC236}">
                <a16:creationId xmlns:a16="http://schemas.microsoft.com/office/drawing/2014/main" id="{98F93439-70DA-B247-A6E0-3BB8E23AE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5686391"/>
            <a:ext cx="530550" cy="132638"/>
          </a:xfrm>
          <a:prstGeom prst="rect">
            <a:avLst/>
          </a:prstGeom>
        </p:spPr>
      </p:pic>
      <p:pic>
        <p:nvPicPr>
          <p:cNvPr id="29" name="Picture 28">
            <a:extLst>
              <a:ext uri="{FF2B5EF4-FFF2-40B4-BE49-F238E27FC236}">
                <a16:creationId xmlns:a16="http://schemas.microsoft.com/office/drawing/2014/main" id="{C54D55BD-0C47-4647-B195-430423A72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3096" y="2900984"/>
            <a:ext cx="2195859" cy="1441434"/>
          </a:xfrm>
          <a:prstGeom prst="rect">
            <a:avLst/>
          </a:prstGeom>
        </p:spPr>
      </p:pic>
      <p:pic>
        <p:nvPicPr>
          <p:cNvPr id="30" name="Picture 29">
            <a:extLst>
              <a:ext uri="{FF2B5EF4-FFF2-40B4-BE49-F238E27FC236}">
                <a16:creationId xmlns:a16="http://schemas.microsoft.com/office/drawing/2014/main" id="{63AFE090-DBA3-2945-A0C8-F7BC06B9F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4091929"/>
            <a:ext cx="530550" cy="132638"/>
          </a:xfrm>
          <a:prstGeom prst="rect">
            <a:avLst/>
          </a:prstGeom>
        </p:spPr>
      </p:pic>
    </p:spTree>
    <p:extLst>
      <p:ext uri="{BB962C8B-B14F-4D97-AF65-F5344CB8AC3E}">
        <p14:creationId xmlns:p14="http://schemas.microsoft.com/office/powerpoint/2010/main" val="345765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834953-9B5F-BA47-BE36-134219691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13" y="3825293"/>
            <a:ext cx="2942376" cy="19314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833197" cy="4558113"/>
          </a:xfrm>
        </p:spPr>
        <p:txBody>
          <a:bodyPr lIns="0" tIns="0" rIns="0" bIns="0" anchor="t">
            <a:noAutofit/>
          </a:bodyPr>
          <a:lstStyle/>
          <a:p>
            <a:pPr marL="0" indent="0">
              <a:buNone/>
            </a:pPr>
            <a:r>
              <a:rPr lang="en-GB" sz="1300" dirty="0">
                <a:solidFill>
                  <a:srgbClr val="0D0D0D"/>
                </a:solidFill>
              </a:rPr>
              <a:t>As per the shots Data, the Metrica Sports Event and Tracking data required some steps of Data Engineering before being in a state ready for analysis.</a:t>
            </a:r>
          </a:p>
          <a:p>
            <a:pPr marL="0" indent="0">
              <a:buNone/>
            </a:pPr>
            <a:endParaRPr lang="en-GB" sz="1300" b="1" dirty="0">
              <a:solidFill>
                <a:srgbClr val="0D0D0D"/>
              </a:solidFill>
            </a:endParaRPr>
          </a:p>
          <a:p>
            <a:pPr marL="0" indent="0">
              <a:buNone/>
            </a:pPr>
            <a:r>
              <a:rPr lang="en-GB" sz="1300" b="1" dirty="0">
                <a:solidFill>
                  <a:srgbClr val="0D0D0D"/>
                </a:solidFill>
              </a:rPr>
              <a:t>Pitch dimension conversion</a:t>
            </a:r>
          </a:p>
          <a:p>
            <a:r>
              <a:rPr lang="en-GB" sz="1300" dirty="0">
                <a:solidFill>
                  <a:srgbClr val="0D0D0D"/>
                </a:solidFill>
              </a:rPr>
              <a:t>Converted </a:t>
            </a:r>
            <a:r>
              <a:rPr lang="en-GB" sz="1300" dirty="0" err="1">
                <a:solidFill>
                  <a:srgbClr val="0D0D0D"/>
                </a:solidFill>
              </a:rPr>
              <a:t>Metrica's</a:t>
            </a:r>
            <a:r>
              <a:rPr lang="en-GB" sz="1300" dirty="0">
                <a:solidFill>
                  <a:srgbClr val="0D0D0D"/>
                </a:solidFill>
              </a:rPr>
              <a:t> 0-1 coordinate system to a standardised 106 by 86 coordinate system, as previously conducted with the Shots data, using the </a:t>
            </a:r>
            <a:r>
              <a:rPr lang="en-GB" sz="1300" dirty="0" err="1">
                <a:solidFill>
                  <a:srgbClr val="0D0D0D"/>
                </a:solidFill>
              </a:rPr>
              <a:t>to_metric_coordinates</a:t>
            </a:r>
            <a:r>
              <a:rPr lang="en-GB" sz="1300" dirty="0">
                <a:solidFill>
                  <a:srgbClr val="0D0D0D"/>
                </a:solidFill>
              </a:rPr>
              <a:t> function from the Metrica IO (</a:t>
            </a:r>
            <a:r>
              <a:rPr lang="en-GB" sz="1300" dirty="0" err="1">
                <a:solidFill>
                  <a:srgbClr val="0D0D0D"/>
                </a:solidFill>
              </a:rPr>
              <a:t>mio</a:t>
            </a:r>
            <a:r>
              <a:rPr lang="en-GB" sz="1300" dirty="0">
                <a:solidFill>
                  <a:srgbClr val="0D0D0D"/>
                </a:solidFill>
              </a:rPr>
              <a:t>) library created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This is done for both the Event and Tracking data.</a:t>
            </a:r>
          </a:p>
          <a:p>
            <a:endParaRPr lang="en-GB" sz="1300" dirty="0">
              <a:solidFill>
                <a:srgbClr val="0D0D0D"/>
              </a:solidFill>
            </a:endParaRPr>
          </a:p>
          <a:p>
            <a:pPr marL="0" indent="0">
              <a:buNone/>
            </a:pPr>
            <a:r>
              <a:rPr lang="en-GB" sz="1300" b="1" dirty="0">
                <a:solidFill>
                  <a:srgbClr val="0D0D0D"/>
                </a:solidFill>
              </a:rPr>
              <a:t>Reverse player direction</a:t>
            </a:r>
            <a:endParaRPr lang="en-GB" sz="1300" dirty="0">
              <a:solidFill>
                <a:srgbClr val="0D0D0D"/>
              </a:solidFill>
            </a:endParaRPr>
          </a:p>
          <a:p>
            <a:r>
              <a:rPr lang="en-GB" sz="1300" dirty="0">
                <a:solidFill>
                  <a:srgbClr val="0D0D0D"/>
                </a:solidFill>
              </a:rPr>
              <a:t>Reversal of the direction of the home and away players to ensure that each team players in the same direction for the full 90 minutes, </a:t>
            </a:r>
          </a:p>
          <a:p>
            <a:endParaRPr lang="en-GB" sz="1300" dirty="0">
              <a:solidFill>
                <a:srgbClr val="0D0D0D"/>
              </a:solidFill>
            </a:endParaRPr>
          </a:p>
          <a:p>
            <a:pPr marL="0" indent="0">
              <a:buNone/>
            </a:pPr>
            <a:r>
              <a:rPr lang="en-GB" sz="1300" b="1" dirty="0">
                <a:solidFill>
                  <a:srgbClr val="0D0D0D"/>
                </a:solidFill>
              </a:rPr>
              <a:t>Determine each of the player’s positions, speed, acceleration, and movement </a:t>
            </a:r>
          </a:p>
          <a:p>
            <a:r>
              <a:rPr lang="en-GB" sz="1300" dirty="0">
                <a:solidFill>
                  <a:srgbClr val="0D0D0D"/>
                </a:solidFill>
              </a:rPr>
              <a:t>With very little data engineering, it is possible to determine the position, speed, acceleration, and direction for all of the players on the field at any given moment.</a:t>
            </a:r>
          </a:p>
          <a:p>
            <a:r>
              <a:rPr lang="en-GB" sz="1300" dirty="0">
                <a:solidFill>
                  <a:srgbClr val="0D0D0D"/>
                </a:solidFill>
              </a:rPr>
              <a:t>Metrica Sports Tracking data is collected at twenty five frames s</a:t>
            </a:r>
            <a:r>
              <a:rPr lang="en-GB" sz="1300" baseline="30000" dirty="0">
                <a:solidFill>
                  <a:srgbClr val="0D0D0D"/>
                </a:solidFill>
              </a:rPr>
              <a:t>-1</a:t>
            </a:r>
            <a:r>
              <a:rPr lang="en-GB" sz="1300" dirty="0">
                <a:solidFill>
                  <a:srgbClr val="0D0D0D"/>
                </a:solidFill>
              </a:rPr>
              <a:t>. Therefore, a player’s speed can be calculated by dividing the distance a player has covered between two frames by 0.04. The acceleration is calculated as the 2nd order derivative i.e. speed divided by dt = 0.04 again.</a:t>
            </a:r>
          </a:p>
          <a:p>
            <a:r>
              <a:rPr lang="en-GB" sz="1300" dirty="0">
                <a:solidFill>
                  <a:srgbClr val="0D0D0D"/>
                </a:solidFill>
              </a:rPr>
              <a:t>Velocities and accelerations determined using the Metrica Velocity (</a:t>
            </a:r>
            <a:r>
              <a:rPr lang="en-GB" sz="1300" dirty="0" err="1">
                <a:solidFill>
                  <a:srgbClr val="0D0D0D"/>
                </a:solidFill>
              </a:rPr>
              <a:t>mvel</a:t>
            </a:r>
            <a:r>
              <a:rPr lang="en-GB" sz="1300" dirty="0">
                <a:solidFill>
                  <a:srgbClr val="0D0D0D"/>
                </a:solidFill>
              </a:rPr>
              <a:t>) library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a:t>
            </a:r>
          </a:p>
          <a:p>
            <a:endParaRPr lang="en-GB" sz="1300" dirty="0">
              <a:solidFill>
                <a:srgbClr val="0D0D0D"/>
              </a:solidFill>
            </a:endParaRPr>
          </a:p>
          <a:p>
            <a:pPr marL="0" indent="0">
              <a:buNone/>
            </a:pPr>
            <a:r>
              <a:rPr lang="en-GB" sz="1300" b="1" dirty="0">
                <a:solidFill>
                  <a:srgbClr val="0D0D0D"/>
                </a:solidFill>
              </a:rPr>
              <a:t>Subset DataFrames</a:t>
            </a:r>
            <a:endParaRPr lang="en-GB" sz="1300" dirty="0">
              <a:solidFill>
                <a:srgbClr val="0D0D0D"/>
              </a:solidFill>
            </a:endParaRPr>
          </a:p>
          <a:p>
            <a:r>
              <a:rPr lang="en-GB" sz="1300" dirty="0">
                <a:solidFill>
                  <a:srgbClr val="0D0D0D"/>
                </a:solidFill>
              </a:rPr>
              <a:t>Separate home and away DataFrames and also create a separate shots DataFrame.</a:t>
            </a:r>
          </a:p>
          <a:p>
            <a:endParaRPr lang="en-GB" sz="1300" dirty="0">
              <a:solidFill>
                <a:srgbClr val="0D0D0D"/>
              </a:solidFill>
            </a:endParaRPr>
          </a:p>
          <a:p>
            <a:pPr lvl="1"/>
            <a:endParaRPr lang="en-GB" sz="13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9362"/>
            <a:ext cx="11417300" cy="467937"/>
          </a:xfrm>
        </p:spPr>
        <p:txBody>
          <a:bodyPr/>
          <a:lstStyle/>
          <a:p>
            <a:r>
              <a:rPr lang="en-GB" sz="900" dirty="0"/>
              <a:t>Notebook to work with the Metrica Sports Event and Tracking data: </a:t>
            </a:r>
            <a:r>
              <a:rPr lang="en-GB" sz="900" dirty="0">
                <a:hlinkClick r:id="rId5"/>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6"/>
              </a:rPr>
              <a:t>https://github.com/metrica-sports/sample-data</a:t>
            </a:r>
            <a:endParaRPr lang="en-GB" sz="900" dirty="0">
              <a:solidFill>
                <a:schemeClr val="bg1">
                  <a:lumMod val="50000"/>
                </a:schemeClr>
              </a:solidFill>
            </a:endParaRPr>
          </a:p>
          <a:p>
            <a:r>
              <a:rPr lang="en-GB" sz="900" dirty="0"/>
              <a:t>Diagram credit to Laurie Shaw.</a:t>
            </a:r>
          </a:p>
        </p:txBody>
      </p:sp>
      <p:pic>
        <p:nvPicPr>
          <p:cNvPr id="9" name="Picture 8">
            <a:extLst>
              <a:ext uri="{FF2B5EF4-FFF2-40B4-BE49-F238E27FC236}">
                <a16:creationId xmlns:a16="http://schemas.microsoft.com/office/drawing/2014/main" id="{33393A77-9717-D745-921C-F6EED37E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7041" y="1312531"/>
            <a:ext cx="3501005" cy="2247804"/>
          </a:xfrm>
          <a:prstGeom prst="rect">
            <a:avLst/>
          </a:prstGeom>
        </p:spPr>
      </p:pic>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4091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4559129" cy="4369058"/>
          </a:xfrm>
        </p:spPr>
        <p:txBody>
          <a:bodyPr lIns="0" tIns="0" rIns="0" bIns="0" anchor="t">
            <a:noAutofit/>
          </a:bodyPr>
          <a:lstStyle/>
          <a:p>
            <a:r>
              <a:rPr lang="en-GB" sz="1300" dirty="0">
                <a:solidFill>
                  <a:srgbClr val="0D0D0D"/>
                </a:solidFill>
              </a:rPr>
              <a:t>For the Tracking data, the  following shots and goals can be observed:</a:t>
            </a:r>
          </a:p>
          <a:p>
            <a:pPr lvl="1"/>
            <a:r>
              <a:rPr lang="en-GB" sz="1300" dirty="0">
                <a:solidFill>
                  <a:srgbClr val="0D0D0D"/>
                </a:solidFill>
              </a:rPr>
              <a:t>Fig. A visualises all the shots and goals for both the Home (red) and Away (blue teams). The shots are in the respective team colours and chances that resulted in a goal are in yellow.</a:t>
            </a:r>
          </a:p>
          <a:p>
            <a:pPr lvl="1"/>
            <a:r>
              <a:rPr lang="en-GB" sz="1300" dirty="0">
                <a:solidFill>
                  <a:srgbClr val="0D0D0D"/>
                </a:solidFill>
              </a:rPr>
              <a:t>Fig. B visualises the first goal scored by the Home team at 8m8s (1-0).</a:t>
            </a:r>
          </a:p>
          <a:p>
            <a:pPr lvl="1"/>
            <a:r>
              <a:rPr lang="en-GB" sz="1300" dirty="0">
                <a:solidFill>
                  <a:srgbClr val="0D0D0D"/>
                </a:solidFill>
              </a:rPr>
              <a:t>Fig. C visualises the second goal scored by the Away team at 35m22s (1-1).</a:t>
            </a:r>
          </a:p>
          <a:p>
            <a:pPr lvl="1"/>
            <a:r>
              <a:rPr lang="en-GB" sz="1300" dirty="0">
                <a:solidFill>
                  <a:srgbClr val="0D0D0D"/>
                </a:solidFill>
              </a:rPr>
              <a:t>Fig. D visualises the third goal (header) scored by the Home team at 49m19s (2-1).</a:t>
            </a:r>
          </a:p>
          <a:p>
            <a:pPr lvl="1"/>
            <a:r>
              <a:rPr lang="en-GB" sz="1300" dirty="0">
                <a:solidFill>
                  <a:srgbClr val="0D0D0D"/>
                </a:solidFill>
              </a:rPr>
              <a:t>Fig. E visualises the forth goal (penalty) scored by the Away team at 76m40s (2-2).</a:t>
            </a:r>
          </a:p>
          <a:p>
            <a:pPr lvl="1"/>
            <a:r>
              <a:rPr lang="en-GB" sz="1300" dirty="0">
                <a:solidFill>
                  <a:srgbClr val="0D0D0D"/>
                </a:solidFill>
              </a:rPr>
              <a:t>Fig. F visualises the fifth goal scored by the Home team at 80m41s to win the game (3-2).</a:t>
            </a:r>
          </a:p>
          <a:p>
            <a:pPr lvl="1"/>
            <a:endParaRPr lang="en-GB" sz="1300" dirty="0">
              <a:solidFill>
                <a:srgbClr val="0D0D0D"/>
              </a:solidFill>
            </a:endParaRPr>
          </a:p>
          <a:p>
            <a:r>
              <a:rPr lang="en-GB" sz="1300" dirty="0">
                <a:solidFill>
                  <a:srgbClr val="0D0D0D"/>
                </a:solidFill>
              </a:rPr>
              <a:t>From the data, we can see that the Home team won the match 3-2.</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97756" cy="270933"/>
          </a:xfrm>
        </p:spPr>
        <p:txBody>
          <a:bodyPr/>
          <a:lstStyle/>
          <a:p>
            <a:pPr lvl="0">
              <a:defRPr/>
            </a:pPr>
            <a:r>
              <a:rPr lang="en-GB" sz="1800" dirty="0">
                <a:solidFill>
                  <a:srgbClr val="00275E"/>
                </a:solidFill>
              </a:rPr>
              <a:t>Determine the outcome of the match from the Event data and visualise the chances in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46148" cy="475357"/>
          </a:xfrm>
        </p:spPr>
        <p:txBody>
          <a:bodyPr/>
          <a:lstStyle/>
          <a:p>
            <a:pPr>
              <a:defRPr/>
            </a:pPr>
            <a:r>
              <a:rPr lang="en-GB" sz="2800" dirty="0">
                <a:solidFill>
                  <a:srgbClr val="28A0D3"/>
                </a:solidFill>
              </a:rPr>
              <a:t>Exploratory Data Analysis of the Match</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359"/>
            <a:ext cx="11417300" cy="548941"/>
          </a:xfrm>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5"/>
              </a:rPr>
              <a:t>https://github.com/eddwebster/mcfc_submission/tree/master/img/fig/metrica-sports</a:t>
            </a:r>
            <a:r>
              <a:rPr lang="en-GB" sz="900" dirty="0"/>
              <a:t>.</a:t>
            </a:r>
          </a:p>
          <a:p>
            <a:r>
              <a:rPr lang="en-GB" sz="900" dirty="0"/>
              <a:t>All MP4 videos produced from Tracking data: </a:t>
            </a:r>
            <a:r>
              <a:rPr lang="en-GB" sz="900" dirty="0">
                <a:hlinkClick r:id="rId6"/>
              </a:rPr>
              <a:t>https://github.com/eddwebster/mcfc_submission/tree/main/video/fig/metrica-sports</a:t>
            </a:r>
            <a:r>
              <a:rPr lang="en-GB" sz="900" dirty="0"/>
              <a:t>.</a:t>
            </a:r>
          </a:p>
        </p:txBody>
      </p:sp>
      <p:sp>
        <p:nvSpPr>
          <p:cNvPr id="12" name="TextBox 11">
            <a:extLst>
              <a:ext uri="{FF2B5EF4-FFF2-40B4-BE49-F238E27FC236}">
                <a16:creationId xmlns:a16="http://schemas.microsoft.com/office/drawing/2014/main" id="{BC8494F2-2677-7945-9620-B47AA1C8DB0E}"/>
              </a:ext>
            </a:extLst>
          </p:cNvPr>
          <p:cNvSpPr txBox="1"/>
          <p:nvPr/>
        </p:nvSpPr>
        <p:spPr>
          <a:xfrm>
            <a:off x="5046796" y="2782629"/>
            <a:ext cx="2101450" cy="215444"/>
          </a:xfrm>
          <a:prstGeom prst="rect">
            <a:avLst/>
          </a:prstGeom>
          <a:noFill/>
        </p:spPr>
        <p:txBody>
          <a:bodyPr wrap="square" rtlCol="0">
            <a:spAutoFit/>
          </a:bodyPr>
          <a:lstStyle/>
          <a:p>
            <a:r>
              <a:rPr lang="en-US" sz="800" b="1" dirty="0">
                <a:solidFill>
                  <a:srgbClr val="00275E"/>
                </a:solidFill>
              </a:rPr>
              <a:t>Fig. A: All shots and goals</a:t>
            </a:r>
          </a:p>
        </p:txBody>
      </p:sp>
      <p:sp>
        <p:nvSpPr>
          <p:cNvPr id="32" name="TextBox 31">
            <a:extLst>
              <a:ext uri="{FF2B5EF4-FFF2-40B4-BE49-F238E27FC236}">
                <a16:creationId xmlns:a16="http://schemas.microsoft.com/office/drawing/2014/main" id="{F014BCEC-5C32-0B40-804C-89FB6478F219}"/>
              </a:ext>
            </a:extLst>
          </p:cNvPr>
          <p:cNvSpPr txBox="1"/>
          <p:nvPr/>
        </p:nvSpPr>
        <p:spPr>
          <a:xfrm>
            <a:off x="7343133" y="2778538"/>
            <a:ext cx="2101450" cy="215444"/>
          </a:xfrm>
          <a:prstGeom prst="rect">
            <a:avLst/>
          </a:prstGeom>
          <a:noFill/>
        </p:spPr>
        <p:txBody>
          <a:bodyPr wrap="square" rtlCol="0">
            <a:spAutoFit/>
          </a:bodyPr>
          <a:lstStyle/>
          <a:p>
            <a:r>
              <a:rPr lang="en-US" sz="800" b="1" dirty="0">
                <a:solidFill>
                  <a:srgbClr val="00275E"/>
                </a:solidFill>
              </a:rPr>
              <a:t>Fig. B: 1-0 Home goal (8m8s)</a:t>
            </a:r>
          </a:p>
        </p:txBody>
      </p:sp>
      <p:sp>
        <p:nvSpPr>
          <p:cNvPr id="33" name="TextBox 32">
            <a:extLst>
              <a:ext uri="{FF2B5EF4-FFF2-40B4-BE49-F238E27FC236}">
                <a16:creationId xmlns:a16="http://schemas.microsoft.com/office/drawing/2014/main" id="{7068FE0A-3657-3B4F-9594-9E83E414DA51}"/>
              </a:ext>
            </a:extLst>
          </p:cNvPr>
          <p:cNvSpPr txBox="1"/>
          <p:nvPr/>
        </p:nvSpPr>
        <p:spPr>
          <a:xfrm>
            <a:off x="9639470" y="2785162"/>
            <a:ext cx="2101450" cy="215444"/>
          </a:xfrm>
          <a:prstGeom prst="rect">
            <a:avLst/>
          </a:prstGeom>
          <a:noFill/>
        </p:spPr>
        <p:txBody>
          <a:bodyPr wrap="square" rtlCol="0">
            <a:spAutoFit/>
          </a:bodyPr>
          <a:lstStyle/>
          <a:p>
            <a:r>
              <a:rPr lang="en-US" sz="800" b="1" dirty="0">
                <a:solidFill>
                  <a:srgbClr val="00275E"/>
                </a:solidFill>
              </a:rPr>
              <a:t>Fig. C: 1-1 Away goal (35m22s)</a:t>
            </a:r>
          </a:p>
        </p:txBody>
      </p:sp>
      <p:sp>
        <p:nvSpPr>
          <p:cNvPr id="34" name="TextBox 33">
            <a:extLst>
              <a:ext uri="{FF2B5EF4-FFF2-40B4-BE49-F238E27FC236}">
                <a16:creationId xmlns:a16="http://schemas.microsoft.com/office/drawing/2014/main" id="{D762E205-5DEB-964B-9FC4-A933B0FC4217}"/>
              </a:ext>
            </a:extLst>
          </p:cNvPr>
          <p:cNvSpPr txBox="1"/>
          <p:nvPr/>
        </p:nvSpPr>
        <p:spPr>
          <a:xfrm>
            <a:off x="7343133" y="4768218"/>
            <a:ext cx="2101450" cy="215444"/>
          </a:xfrm>
          <a:prstGeom prst="rect">
            <a:avLst/>
          </a:prstGeom>
          <a:noFill/>
        </p:spPr>
        <p:txBody>
          <a:bodyPr wrap="square" rtlCol="0">
            <a:spAutoFit/>
          </a:bodyPr>
          <a:lstStyle/>
          <a:p>
            <a:r>
              <a:rPr lang="en-US" sz="800" b="1" dirty="0">
                <a:solidFill>
                  <a:srgbClr val="00275E"/>
                </a:solidFill>
              </a:rPr>
              <a:t>Fig. E: 2-2 Away penalty goal (76m40s)</a:t>
            </a:r>
          </a:p>
        </p:txBody>
      </p:sp>
      <p:sp>
        <p:nvSpPr>
          <p:cNvPr id="35" name="TextBox 34">
            <a:extLst>
              <a:ext uri="{FF2B5EF4-FFF2-40B4-BE49-F238E27FC236}">
                <a16:creationId xmlns:a16="http://schemas.microsoft.com/office/drawing/2014/main" id="{1C296080-6672-F147-9164-ED91F466C3BE}"/>
              </a:ext>
            </a:extLst>
          </p:cNvPr>
          <p:cNvSpPr txBox="1"/>
          <p:nvPr/>
        </p:nvSpPr>
        <p:spPr>
          <a:xfrm>
            <a:off x="9639470" y="4774842"/>
            <a:ext cx="2101450" cy="215444"/>
          </a:xfrm>
          <a:prstGeom prst="rect">
            <a:avLst/>
          </a:prstGeom>
          <a:noFill/>
        </p:spPr>
        <p:txBody>
          <a:bodyPr wrap="square" rtlCol="0">
            <a:spAutoFit/>
          </a:bodyPr>
          <a:lstStyle/>
          <a:p>
            <a:r>
              <a:rPr lang="en-US" sz="800" b="1" dirty="0">
                <a:solidFill>
                  <a:srgbClr val="00275E"/>
                </a:solidFill>
              </a:rPr>
              <a:t>Fig. F: 3-2 Home goal (80m41s)</a:t>
            </a:r>
          </a:p>
        </p:txBody>
      </p:sp>
      <p:sp>
        <p:nvSpPr>
          <p:cNvPr id="36" name="TextBox 35">
            <a:extLst>
              <a:ext uri="{FF2B5EF4-FFF2-40B4-BE49-F238E27FC236}">
                <a16:creationId xmlns:a16="http://schemas.microsoft.com/office/drawing/2014/main" id="{469C0E6D-7D45-8B42-A17F-224CAFFB6005}"/>
              </a:ext>
            </a:extLst>
          </p:cNvPr>
          <p:cNvSpPr txBox="1"/>
          <p:nvPr/>
        </p:nvSpPr>
        <p:spPr>
          <a:xfrm>
            <a:off x="5071689" y="4764125"/>
            <a:ext cx="2101450" cy="215444"/>
          </a:xfrm>
          <a:prstGeom prst="rect">
            <a:avLst/>
          </a:prstGeom>
          <a:noFill/>
        </p:spPr>
        <p:txBody>
          <a:bodyPr wrap="square" rtlCol="0">
            <a:spAutoFit/>
          </a:bodyPr>
          <a:lstStyle/>
          <a:p>
            <a:r>
              <a:rPr lang="en-US" sz="800" b="1" dirty="0">
                <a:solidFill>
                  <a:srgbClr val="00275E"/>
                </a:solidFill>
              </a:rPr>
              <a:t>Fig. D: 2-1 Home goal (49m19s)</a:t>
            </a:r>
          </a:p>
        </p:txBody>
      </p:sp>
      <p:pic>
        <p:nvPicPr>
          <p:cNvPr id="40" name="Picture 39">
            <a:extLst>
              <a:ext uri="{FF2B5EF4-FFF2-40B4-BE49-F238E27FC236}">
                <a16:creationId xmlns:a16="http://schemas.microsoft.com/office/drawing/2014/main" id="{54022FFD-3ABE-874E-AAE6-F80AE536931A}"/>
              </a:ext>
            </a:extLst>
          </p:cNvPr>
          <p:cNvPicPr>
            <a:picLocks noChangeAspect="1"/>
          </p:cNvPicPr>
          <p:nvPr/>
        </p:nvPicPr>
        <p:blipFill rotWithShape="1">
          <a:blip r:embed="rId7">
            <a:extLst>
              <a:ext uri="{28A0092B-C50C-407E-A947-70E740481C1C}">
                <a14:useLocalDpi xmlns:a14="http://schemas.microsoft.com/office/drawing/2010/main" val="0"/>
              </a:ext>
            </a:extLst>
          </a:blip>
          <a:srcRect l="50" t="5010"/>
          <a:stretch/>
        </p:blipFill>
        <p:spPr>
          <a:xfrm>
            <a:off x="5071689" y="1275477"/>
            <a:ext cx="2278006" cy="1478832"/>
          </a:xfrm>
          <a:prstGeom prst="rect">
            <a:avLst/>
          </a:prstGeom>
        </p:spPr>
      </p:pic>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6033" y="1275476"/>
            <a:ext cx="2244972" cy="1473673"/>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62725" y="1289641"/>
            <a:ext cx="2229895" cy="1459509"/>
          </a:xfrm>
          <a:prstGeom prst="rect">
            <a:avLst/>
          </a:prstGeom>
        </p:spPr>
      </p:pic>
      <p:pic>
        <p:nvPicPr>
          <p:cNvPr id="49" name="Picture 48">
            <a:extLst>
              <a:ext uri="{FF2B5EF4-FFF2-40B4-BE49-F238E27FC236}">
                <a16:creationId xmlns:a16="http://schemas.microsoft.com/office/drawing/2014/main" id="{32CBC34C-72ED-1D43-B67F-75F9A2887C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0292" y="3292259"/>
            <a:ext cx="2226036" cy="1461243"/>
          </a:xfrm>
          <a:prstGeom prst="rect">
            <a:avLst/>
          </a:prstGeom>
        </p:spPr>
      </p:pic>
      <p:pic>
        <p:nvPicPr>
          <p:cNvPr id="51" name="Picture 50">
            <a:extLst>
              <a:ext uri="{FF2B5EF4-FFF2-40B4-BE49-F238E27FC236}">
                <a16:creationId xmlns:a16="http://schemas.microsoft.com/office/drawing/2014/main" id="{B0954B1C-CCD4-8F49-9AE7-1ECD6C7B9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033" y="3289006"/>
            <a:ext cx="2226036" cy="1461243"/>
          </a:xfrm>
          <a:prstGeom prst="rect">
            <a:avLst/>
          </a:prstGeom>
        </p:spPr>
      </p:pic>
      <p:pic>
        <p:nvPicPr>
          <p:cNvPr id="53" name="Picture 52">
            <a:extLst>
              <a:ext uri="{FF2B5EF4-FFF2-40B4-BE49-F238E27FC236}">
                <a16:creationId xmlns:a16="http://schemas.microsoft.com/office/drawing/2014/main" id="{25E35C01-C92D-2A44-90DF-4212049A1F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7068" y="3284912"/>
            <a:ext cx="2223395" cy="1459509"/>
          </a:xfrm>
          <a:prstGeom prst="rect">
            <a:avLst/>
          </a:prstGeom>
        </p:spPr>
      </p:pic>
    </p:spTree>
    <p:extLst>
      <p:ext uri="{BB962C8B-B14F-4D97-AF65-F5344CB8AC3E}">
        <p14:creationId xmlns:p14="http://schemas.microsoft.com/office/powerpoint/2010/main" val="404837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dirty="0">
              <a:solidFill>
                <a:srgbClr val="1A449D"/>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800" dirty="0">
                <a:solidFill>
                  <a:srgbClr val="28A0D3"/>
                </a:solidFill>
              </a:rPr>
              <a:t>Contents</a:t>
            </a:r>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358900"/>
            <a:ext cx="8001737" cy="4480492"/>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solidFill>
                  <a:srgbClr val="0D0D0D"/>
                </a:solidFill>
                <a:hlinkClick r:id="rId3" action="ppaction://hlinksldjump"/>
              </a:rPr>
              <a:t>Intro and Brief (slide 3)</a:t>
            </a:r>
            <a:endParaRPr lang="en-GB" dirty="0">
              <a:solidFill>
                <a:srgbClr val="0D0D0D"/>
              </a:solidFill>
            </a:endParaRPr>
          </a:p>
          <a:p>
            <a:pPr lvl="1"/>
            <a:r>
              <a:rPr lang="en-GB" dirty="0">
                <a:solidFill>
                  <a:srgbClr val="0D0D0D"/>
                </a:solidFill>
              </a:rPr>
              <a:t>Brief (slide 4)</a:t>
            </a:r>
          </a:p>
          <a:p>
            <a:pPr lvl="1"/>
            <a:r>
              <a:rPr lang="en-GB" dirty="0">
                <a:solidFill>
                  <a:srgbClr val="0D0D0D"/>
                </a:solidFill>
              </a:rPr>
              <a:t>Analytical Process (slide 5)</a:t>
            </a:r>
          </a:p>
          <a:p>
            <a:endParaRPr lang="en-GB" dirty="0">
              <a:solidFill>
                <a:srgbClr val="0D0D0D"/>
              </a:solidFill>
            </a:endParaRPr>
          </a:p>
          <a:p>
            <a:r>
              <a:rPr lang="en-GB" dirty="0">
                <a:solidFill>
                  <a:srgbClr val="0D0D0D"/>
                </a:solidFill>
                <a:hlinkClick r:id="rId4" action="ppaction://hlinksldjump"/>
              </a:rPr>
              <a:t>Challenge</a:t>
            </a:r>
            <a:r>
              <a:rPr lang="en-GB" dirty="0">
                <a:solidFill>
                  <a:srgbClr val="0D0D0D"/>
                </a:solidFill>
              </a:rPr>
              <a:t> (20 slides total):</a:t>
            </a:r>
          </a:p>
          <a:p>
            <a:pPr marL="630893" lvl="1" indent="-342900">
              <a:buFont typeface="+mj-lt"/>
              <a:buAutoNum type="arabicParenR"/>
            </a:pPr>
            <a:r>
              <a:rPr lang="en-GB" dirty="0">
                <a:solidFill>
                  <a:srgbClr val="0D0D0D"/>
                </a:solidFill>
                <a:hlinkClick r:id="rId5" action="ppaction://hlinksldjump"/>
              </a:rPr>
              <a:t>Chance Quality Modeling from Shot Event data</a:t>
            </a:r>
            <a:r>
              <a:rPr lang="en-GB" dirty="0">
                <a:solidFill>
                  <a:srgbClr val="0D0D0D"/>
                </a:solidFill>
              </a:rPr>
              <a:t> [</a:t>
            </a:r>
            <a:r>
              <a:rPr lang="en-GB" u="sng" dirty="0">
                <a:solidFill>
                  <a:srgbClr val="00275E"/>
                </a:solidFill>
                <a:hlinkClick r:id="rId6">
                  <a:extLst>
                    <a:ext uri="{A12FA001-AC4F-418D-AE19-62706E023703}">
                      <ahyp:hlinkClr xmlns:ahyp="http://schemas.microsoft.com/office/drawing/2018/hyperlinkcolor" val="tx"/>
                    </a:ext>
                  </a:extLst>
                </a:hlinkClick>
              </a:rPr>
              <a:t>code</a:t>
            </a:r>
            <a:r>
              <a:rPr lang="en-GB" dirty="0">
                <a:solidFill>
                  <a:srgbClr val="0D0D0D"/>
                </a:solidFill>
              </a:rPr>
              <a:t>] (nine slides: 7-15):</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7" action="ppaction://hlinksldjump"/>
              </a:rPr>
              <a:t>Metrica Sports Tracking and Event data</a:t>
            </a:r>
            <a:r>
              <a:rPr lang="en-GB" dirty="0">
                <a:solidFill>
                  <a:srgbClr val="0D0D0D"/>
                </a:solidFill>
              </a:rPr>
              <a:t> [</a:t>
            </a:r>
            <a:r>
              <a:rPr lang="en-GB" u="sng" dirty="0">
                <a:solidFill>
                  <a:srgbClr val="00275E"/>
                </a:solidFill>
                <a:hlinkClick r:id="rId8">
                  <a:extLst>
                    <a:ext uri="{A12FA001-AC4F-418D-AE19-62706E023703}">
                      <ahyp:hlinkClr xmlns:ahyp="http://schemas.microsoft.com/office/drawing/2018/hyperlinkcolor" val="tx"/>
                    </a:ext>
                  </a:extLst>
                </a:hlinkClick>
              </a:rPr>
              <a:t>code</a:t>
            </a:r>
            <a:r>
              <a:rPr lang="en-GB" dirty="0">
                <a:solidFill>
                  <a:srgbClr val="0D0D0D"/>
                </a:solidFill>
              </a:rPr>
              <a:t>] (four slides: 17-20):</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9" action="ppaction://hlinksldjump"/>
              </a:rPr>
              <a:t>Application of the Chance Quality Model with the Metrica Sports data and assessment of the match in question</a:t>
            </a:r>
            <a:r>
              <a:rPr lang="en-GB" dirty="0">
                <a:solidFill>
                  <a:srgbClr val="0D0D0D"/>
                </a:solidFill>
              </a:rPr>
              <a:t> (two slides: 22-23)</a:t>
            </a:r>
          </a:p>
          <a:p>
            <a:pPr marL="287993" lvl="1" indent="0">
              <a:buNone/>
            </a:pPr>
            <a:endParaRPr lang="en-GB" dirty="0">
              <a:solidFill>
                <a:srgbClr val="0D0D0D"/>
              </a:solidFill>
            </a:endParaRPr>
          </a:p>
          <a:p>
            <a:r>
              <a:rPr lang="en-GB" dirty="0">
                <a:solidFill>
                  <a:srgbClr val="0D0D0D"/>
                </a:solidFill>
                <a:hlinkClick r:id="rId10" action="ppaction://hlinksldjump"/>
              </a:rPr>
              <a:t>Conclusion and Next Steps</a:t>
            </a:r>
            <a:r>
              <a:rPr lang="en-GB" dirty="0">
                <a:solidFill>
                  <a:srgbClr val="0D0D0D"/>
                </a:solidFill>
              </a:rPr>
              <a:t> (slide 25-27)</a:t>
            </a:r>
          </a:p>
          <a:p>
            <a:pPr marL="0" indent="0">
              <a:buNone/>
            </a:pPr>
            <a:endParaRPr lang="en-GB" dirty="0">
              <a:solidFill>
                <a:srgbClr val="0D0D0D"/>
              </a:solidFill>
            </a:endParaRPr>
          </a:p>
          <a:p>
            <a:r>
              <a:rPr lang="en-GB" dirty="0">
                <a:solidFill>
                  <a:srgbClr val="0D0D0D"/>
                </a:solidFill>
                <a:hlinkClick r:id="rId11" action="ppaction://hlinksldjump"/>
              </a:rPr>
              <a:t>Appendix and references</a:t>
            </a:r>
            <a:r>
              <a:rPr lang="en-GB" dirty="0">
                <a:solidFill>
                  <a:srgbClr val="0D0D0D"/>
                </a:solidFill>
              </a:rPr>
              <a:t> (slide 29-38)</a:t>
            </a:r>
          </a:p>
        </p:txBody>
      </p:sp>
      <p:sp>
        <p:nvSpPr>
          <p:cNvPr id="18" name="Text Placeholder 7">
            <a:extLst>
              <a:ext uri="{FF2B5EF4-FFF2-40B4-BE49-F238E27FC236}">
                <a16:creationId xmlns:a16="http://schemas.microsoft.com/office/drawing/2014/main" id="{45EF8414-86F7-954F-98A5-9C4603F4BCC0}"/>
              </a:ext>
            </a:extLst>
          </p:cNvPr>
          <p:cNvSpPr txBox="1">
            <a:spLocks/>
          </p:cNvSpPr>
          <p:nvPr/>
        </p:nvSpPr>
        <p:spPr>
          <a:xfrm>
            <a:off x="387350" y="5954438"/>
            <a:ext cx="11417300" cy="162861"/>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t>All code for this challenge: </a:t>
            </a:r>
            <a:r>
              <a:rPr lang="en-GB" dirty="0">
                <a:hlinkClick r:id="rId12"/>
              </a:rPr>
              <a:t>https://github.com/eddwebster/mcfc_submission/tree/master/notebooks/</a:t>
            </a:r>
            <a:endParaRPr lang="en-GB" dirty="0"/>
          </a:p>
        </p:txBody>
      </p:sp>
      <p:pic>
        <p:nvPicPr>
          <p:cNvPr id="25" name="Picture 24">
            <a:extLst>
              <a:ext uri="{FF2B5EF4-FFF2-40B4-BE49-F238E27FC236}">
                <a16:creationId xmlns:a16="http://schemas.microsoft.com/office/drawing/2014/main" id="{5AAECCC7-1A52-7743-9D5A-C2754C5F8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26" name="Picture 25">
            <a:extLst>
              <a:ext uri="{FF2B5EF4-FFF2-40B4-BE49-F238E27FC236}">
                <a16:creationId xmlns:a16="http://schemas.microsoft.com/office/drawing/2014/main" id="{33AC13A8-FBBF-F342-990A-D8818EEAD7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27" name="Picture 8">
            <a:extLst>
              <a:ext uri="{FF2B5EF4-FFF2-40B4-BE49-F238E27FC236}">
                <a16:creationId xmlns:a16="http://schemas.microsoft.com/office/drawing/2014/main" id="{40AEDFA0-B243-474A-A123-C15BCA4B05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4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89723"/>
            <a:ext cx="7009656" cy="4187533"/>
          </a:xfrm>
        </p:spPr>
        <p:txBody>
          <a:bodyPr lIns="0" tIns="0" rIns="0" bIns="0" anchor="t">
            <a:noAutofit/>
          </a:bodyPr>
          <a:lstStyle/>
          <a:p>
            <a:pPr marL="239395" indent="-239395"/>
            <a:r>
              <a:rPr lang="en-GB" sz="1200" dirty="0">
                <a:solidFill>
                  <a:srgbClr val="0D0D0D"/>
                </a:solidFill>
              </a:rPr>
              <a:t>The be compatible with the trained Expected Goals model from the Shots data, a number of key features were required to be derived from the Metrica Sports Event and Tracking data including: distance to the goal; distance to the centre of the pitch; angle to the goal; whether the shot resulted in a goal; whether the shots was a penalty or direct free kick; whether the shot was taken with the player’s foot or head; the interference on the shooter; and the number of intervening opponents and team mates.</a:t>
            </a:r>
          </a:p>
          <a:p>
            <a:pPr marL="239395" indent="-239395"/>
            <a:endParaRPr lang="en-GB" sz="1200" dirty="0">
              <a:solidFill>
                <a:srgbClr val="0D0D0D"/>
              </a:solidFill>
            </a:endParaRPr>
          </a:p>
          <a:p>
            <a:pPr marL="239395" indent="-239395"/>
            <a:r>
              <a:rPr lang="en-GB" sz="1200" dirty="0">
                <a:solidFill>
                  <a:srgbClr val="0D0D0D"/>
                </a:solidFill>
              </a:rPr>
              <a:t>From the Tracking data, it was possible to derive both the interference on the shooter and the number of intervening opponents and team mates:</a:t>
            </a:r>
          </a:p>
          <a:p>
            <a:pPr marL="527388" lvl="1" indent="-239395"/>
            <a:r>
              <a:rPr lang="en-GB" sz="1200" dirty="0">
                <a:solidFill>
                  <a:srgbClr val="0D0D0D"/>
                </a:solidFill>
              </a:rPr>
              <a:t>The </a:t>
            </a:r>
            <a:r>
              <a:rPr lang="en-GB" sz="1200" u="sng" dirty="0">
                <a:solidFill>
                  <a:srgbClr val="0D0D0D"/>
                </a:solidFill>
              </a:rPr>
              <a:t>interference</a:t>
            </a:r>
            <a:r>
              <a:rPr lang="en-GB" sz="1200" dirty="0">
                <a:solidFill>
                  <a:srgbClr val="0D0D0D"/>
                </a:solidFill>
              </a:rPr>
              <a:t> on the shooter can be determined by calculating the the distance between the player and the ball and whether or not this is less than the defined radius. For this analysis, a radius of 5-yards (4.572m) as is used by StatsBomb to define pressure events [</a:t>
            </a:r>
            <a:r>
              <a:rPr lang="en-GB" sz="1200" dirty="0">
                <a:solidFill>
                  <a:srgbClr val="0D0D0D"/>
                </a:solidFill>
                <a:hlinkClick r:id="rId3"/>
              </a:rPr>
              <a:t>link</a:t>
            </a:r>
            <a:r>
              <a:rPr lang="en-GB" sz="1200" dirty="0">
                <a:solidFill>
                  <a:srgbClr val="0D0D0D"/>
                </a:solidFill>
              </a:rPr>
              <a:t>].</a:t>
            </a:r>
          </a:p>
          <a:p>
            <a:pPr marL="527388" lvl="1" indent="-239395"/>
            <a:endParaRPr lang="en-GB" sz="1200" dirty="0">
              <a:solidFill>
                <a:srgbClr val="0D0D0D"/>
              </a:solidFill>
            </a:endParaRPr>
          </a:p>
          <a:p>
            <a:pPr marL="527388" lvl="1" indent="-239395"/>
            <a:r>
              <a:rPr lang="en-GB" sz="1200" dirty="0">
                <a:solidFill>
                  <a:srgbClr val="0D0D0D"/>
                </a:solidFill>
              </a:rPr>
              <a:t>The number of </a:t>
            </a:r>
            <a:r>
              <a:rPr lang="en-GB" sz="1200" u="sng" dirty="0">
                <a:solidFill>
                  <a:srgbClr val="0D0D0D"/>
                </a:solidFill>
              </a:rPr>
              <a:t>intervening opponents and team mates</a:t>
            </a:r>
            <a:r>
              <a:rPr lang="en-GB" sz="1200" dirty="0">
                <a:solidFill>
                  <a:srgbClr val="0D0D0D"/>
                </a:solidFill>
              </a:rPr>
              <a:t> can be determined by calculating the area of the four triangles alternating between the player, the ball, and each post (Fig. B). When the area of the triangle between both posts and the ball is equal the the triangles between the player-ball-left post, player-ball-right post and player-left post-right post, the observed player lies within this triangle and is therefore intervening in play. The number of players can then be summated.</a:t>
            </a:r>
          </a:p>
          <a:p>
            <a:pPr marL="527388" lvl="1" indent="-239395"/>
            <a:endParaRPr lang="en-GB" sz="1200" dirty="0">
              <a:solidFill>
                <a:srgbClr val="0D0D0D"/>
              </a:solidFill>
            </a:endParaRPr>
          </a:p>
          <a:p>
            <a:pPr marL="239395" indent="-239395"/>
            <a:r>
              <a:rPr lang="en-GB" sz="1200" dirty="0">
                <a:solidFill>
                  <a:srgbClr val="0D0D0D"/>
                </a:solidFill>
              </a:rPr>
              <a:t>The number of players determined as interfering or interfering is then summated at a team level and included in the </a:t>
            </a:r>
            <a:r>
              <a:rPr lang="en-GB" sz="1200" dirty="0" err="1">
                <a:solidFill>
                  <a:srgbClr val="0D0D0D"/>
                </a:solidFill>
              </a:rPr>
              <a:t>subsetted</a:t>
            </a:r>
            <a:r>
              <a:rPr lang="en-GB" sz="1200" dirty="0">
                <a:solidFill>
                  <a:srgbClr val="0D0D0D"/>
                </a:solidFill>
              </a:rPr>
              <a:t> Metrica Sports Shots DataFrame.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Features derived from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Creating Additional Features Required for Compatibility with CQM</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276"/>
            <a:ext cx="7584436" cy="549023"/>
          </a:xfrm>
        </p:spPr>
        <p:txBody>
          <a:bodyPr/>
          <a:lstStyle/>
          <a:p>
            <a:r>
              <a:rPr lang="en-GB" sz="900" dirty="0"/>
              <a:t>Notebook to work with the Metrica Sports Event and Tracking data: </a:t>
            </a:r>
            <a:r>
              <a:rPr lang="en-GB" sz="900" dirty="0">
                <a:hlinkClick r:id="rId4"/>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endParaRPr lang="en-GB" sz="900" dirty="0">
              <a:solidFill>
                <a:schemeClr val="bg1">
                  <a:lumMod val="50000"/>
                </a:schemeClr>
              </a:solidFill>
            </a:endParaRPr>
          </a:p>
          <a:p>
            <a:r>
              <a:rPr lang="en-GB" sz="900" dirty="0">
                <a:solidFill>
                  <a:schemeClr val="bg1">
                    <a:lumMod val="50000"/>
                  </a:schemeClr>
                </a:solidFill>
              </a:rPr>
              <a:t>How StatsBomb Data Helps Measure Counter-Pressing: </a:t>
            </a:r>
            <a:r>
              <a:rPr lang="en-GB" sz="900" dirty="0">
                <a:solidFill>
                  <a:schemeClr val="bg1">
                    <a:lumMod val="50000"/>
                  </a:schemeClr>
                </a:solidFill>
                <a:hlinkClick r:id="rId3"/>
              </a:rPr>
              <a:t>https://statsbomb.com/2018/05/how-statsbomb-data-helps-measure-counter-pressing/</a:t>
            </a:r>
            <a:r>
              <a:rPr lang="en-GB" sz="900" dirty="0">
                <a:solidFill>
                  <a:schemeClr val="bg1">
                    <a:lumMod val="50000"/>
                  </a:schemeClr>
                </a:solidFill>
              </a:rPr>
              <a:t> </a:t>
            </a:r>
          </a:p>
        </p:txBody>
      </p:sp>
      <p:grpSp>
        <p:nvGrpSpPr>
          <p:cNvPr id="61" name="Group 60">
            <a:extLst>
              <a:ext uri="{FF2B5EF4-FFF2-40B4-BE49-F238E27FC236}">
                <a16:creationId xmlns:a16="http://schemas.microsoft.com/office/drawing/2014/main" id="{237A654B-6A42-9549-A89E-073F22983286}"/>
              </a:ext>
            </a:extLst>
          </p:cNvPr>
          <p:cNvGrpSpPr/>
          <p:nvPr/>
        </p:nvGrpSpPr>
        <p:grpSpPr>
          <a:xfrm>
            <a:off x="7975600" y="3746933"/>
            <a:ext cx="3829050" cy="1916625"/>
            <a:chOff x="7975600" y="3839535"/>
            <a:chExt cx="3829050" cy="1916625"/>
          </a:xfrm>
        </p:grpSpPr>
        <p:pic>
          <p:nvPicPr>
            <p:cNvPr id="1026" name="Picture 2">
              <a:extLst>
                <a:ext uri="{FF2B5EF4-FFF2-40B4-BE49-F238E27FC236}">
                  <a16:creationId xmlns:a16="http://schemas.microsoft.com/office/drawing/2014/main" id="{97C45363-C49A-0D42-8A14-8F3B6F6224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5600" y="3839535"/>
              <a:ext cx="3829050" cy="1916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1BD9E4B-1F85-B343-B4AA-32C922D96241}"/>
                </a:ext>
              </a:extLst>
            </p:cNvPr>
            <p:cNvCxnSpPr>
              <a:cxnSpLocks/>
            </p:cNvCxnSpPr>
            <p:nvPr/>
          </p:nvCxnSpPr>
          <p:spPr>
            <a:xfrm>
              <a:off x="9727729" y="4106137"/>
              <a:ext cx="387069" cy="1089014"/>
            </a:xfrm>
            <a:prstGeom prst="line">
              <a:avLst/>
            </a:prstGeom>
            <a:ln w="28575">
              <a:solidFill>
                <a:srgbClr val="FF0000">
                  <a:alpha val="50000"/>
                </a:srgbClr>
              </a:solidFill>
              <a:prstDash val="sysDash"/>
            </a:ln>
            <a:effectLst/>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4F3D9F1-8659-6840-AE59-A79C23A8FBD0}"/>
                </a:ext>
              </a:extLst>
            </p:cNvPr>
            <p:cNvCxnSpPr>
              <a:cxnSpLocks/>
            </p:cNvCxnSpPr>
            <p:nvPr/>
          </p:nvCxnSpPr>
          <p:spPr>
            <a:xfrm flipH="1">
              <a:off x="9718123" y="4112477"/>
              <a:ext cx="337341" cy="0"/>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CF73811-69DF-0548-BA49-BA7BDC5B8571}"/>
                </a:ext>
              </a:extLst>
            </p:cNvPr>
            <p:cNvCxnSpPr>
              <a:cxnSpLocks/>
            </p:cNvCxnSpPr>
            <p:nvPr/>
          </p:nvCxnSpPr>
          <p:spPr>
            <a:xfrm flipH="1" flipV="1">
              <a:off x="10054965" y="4099796"/>
              <a:ext cx="49729" cy="1089014"/>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CDCE39-D1F7-414F-B1CC-2B062DBF173C}"/>
                </a:ext>
              </a:extLst>
            </p:cNvPr>
            <p:cNvSpPr/>
            <p:nvPr/>
          </p:nvSpPr>
          <p:spPr>
            <a:xfrm>
              <a:off x="10088029" y="5224023"/>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Oval 19">
              <a:extLst>
                <a:ext uri="{FF2B5EF4-FFF2-40B4-BE49-F238E27FC236}">
                  <a16:creationId xmlns:a16="http://schemas.microsoft.com/office/drawing/2014/main" id="{5B9B1BD1-8C37-EB4B-BF5E-D5FB5D19CD25}"/>
                </a:ext>
              </a:extLst>
            </p:cNvPr>
            <p:cNvSpPr/>
            <p:nvPr/>
          </p:nvSpPr>
          <p:spPr>
            <a:xfrm>
              <a:off x="9871535" y="4099796"/>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Oval 20">
              <a:extLst>
                <a:ext uri="{FF2B5EF4-FFF2-40B4-BE49-F238E27FC236}">
                  <a16:creationId xmlns:a16="http://schemas.microsoft.com/office/drawing/2014/main" id="{8D6FC941-00DB-EA43-B2FB-E8F14DD75296}"/>
                </a:ext>
              </a:extLst>
            </p:cNvPr>
            <p:cNvSpPr/>
            <p:nvPr/>
          </p:nvSpPr>
          <p:spPr>
            <a:xfrm>
              <a:off x="9921264" y="440396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Oval 21">
              <a:extLst>
                <a:ext uri="{FF2B5EF4-FFF2-40B4-BE49-F238E27FC236}">
                  <a16:creationId xmlns:a16="http://schemas.microsoft.com/office/drawing/2014/main" id="{95768AC1-F2D9-A043-BD0E-1E87BDC05FC2}"/>
                </a:ext>
              </a:extLst>
            </p:cNvPr>
            <p:cNvSpPr/>
            <p:nvPr/>
          </p:nvSpPr>
          <p:spPr>
            <a:xfrm>
              <a:off x="9913521" y="4573949"/>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3" name="Oval 22">
              <a:extLst>
                <a:ext uri="{FF2B5EF4-FFF2-40B4-BE49-F238E27FC236}">
                  <a16:creationId xmlns:a16="http://schemas.microsoft.com/office/drawing/2014/main" id="{3F5C8E5E-9348-5840-A02A-6A47DC56E61D}"/>
                </a:ext>
              </a:extLst>
            </p:cNvPr>
            <p:cNvSpPr/>
            <p:nvPr/>
          </p:nvSpPr>
          <p:spPr>
            <a:xfrm>
              <a:off x="10189364" y="426575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4" name="Oval 23">
              <a:extLst>
                <a:ext uri="{FF2B5EF4-FFF2-40B4-BE49-F238E27FC236}">
                  <a16:creationId xmlns:a16="http://schemas.microsoft.com/office/drawing/2014/main" id="{A6F8FF68-CDDF-1C43-B2DE-EA64B327FA6C}"/>
                </a:ext>
              </a:extLst>
            </p:cNvPr>
            <p:cNvSpPr/>
            <p:nvPr/>
          </p:nvSpPr>
          <p:spPr>
            <a:xfrm>
              <a:off x="10164528" y="490578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307C5DAF-7DF3-8A45-ADA5-C816BC8815CB}"/>
                </a:ext>
              </a:extLst>
            </p:cNvPr>
            <p:cNvSpPr/>
            <p:nvPr/>
          </p:nvSpPr>
          <p:spPr>
            <a:xfrm>
              <a:off x="9772078" y="486199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53" name="Oval 52">
            <a:extLst>
              <a:ext uri="{FF2B5EF4-FFF2-40B4-BE49-F238E27FC236}">
                <a16:creationId xmlns:a16="http://schemas.microsoft.com/office/drawing/2014/main" id="{A6BB704F-3815-744E-9B7B-A6F66491862E}"/>
              </a:ext>
            </a:extLst>
          </p:cNvPr>
          <p:cNvSpPr/>
          <p:nvPr/>
        </p:nvSpPr>
        <p:spPr>
          <a:xfrm>
            <a:off x="10085395" y="5082155"/>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6" name="TextBox 55">
            <a:extLst>
              <a:ext uri="{FF2B5EF4-FFF2-40B4-BE49-F238E27FC236}">
                <a16:creationId xmlns:a16="http://schemas.microsoft.com/office/drawing/2014/main" id="{0D71D7D7-40E6-7443-B2F3-076456EEA6D9}"/>
              </a:ext>
            </a:extLst>
          </p:cNvPr>
          <p:cNvSpPr txBox="1"/>
          <p:nvPr/>
        </p:nvSpPr>
        <p:spPr>
          <a:xfrm>
            <a:off x="7953242" y="3215378"/>
            <a:ext cx="3874152" cy="523220"/>
          </a:xfrm>
          <a:prstGeom prst="rect">
            <a:avLst/>
          </a:prstGeom>
          <a:noFill/>
        </p:spPr>
        <p:txBody>
          <a:bodyPr wrap="square" rtlCol="0">
            <a:spAutoFit/>
          </a:bodyPr>
          <a:lstStyle/>
          <a:p>
            <a:r>
              <a:rPr lang="en-US" sz="700" b="1" dirty="0">
                <a:solidFill>
                  <a:srgbClr val="00275E"/>
                </a:solidFill>
              </a:rPr>
              <a:t>Fig. A: A player is defined as interfering with the shooter if they are within a defined radius of the ball, in this case 5m (not to scale). This can be determined mathematical by observing whether the distance between the player and the ball is less than the defined radius, or not.</a:t>
            </a:r>
          </a:p>
        </p:txBody>
      </p:sp>
      <p:sp>
        <p:nvSpPr>
          <p:cNvPr id="57" name="TextBox 56">
            <a:extLst>
              <a:ext uri="{FF2B5EF4-FFF2-40B4-BE49-F238E27FC236}">
                <a16:creationId xmlns:a16="http://schemas.microsoft.com/office/drawing/2014/main" id="{4843C102-85B4-BC4C-ABCA-5BC15BA14D8F}"/>
              </a:ext>
            </a:extLst>
          </p:cNvPr>
          <p:cNvSpPr txBox="1"/>
          <p:nvPr/>
        </p:nvSpPr>
        <p:spPr>
          <a:xfrm>
            <a:off x="7973110" y="5659705"/>
            <a:ext cx="3854284" cy="523220"/>
          </a:xfrm>
          <a:prstGeom prst="rect">
            <a:avLst/>
          </a:prstGeom>
          <a:noFill/>
        </p:spPr>
        <p:txBody>
          <a:bodyPr wrap="square" rtlCol="0">
            <a:spAutoFit/>
          </a:bodyPr>
          <a:lstStyle/>
          <a:p>
            <a:r>
              <a:rPr lang="en-US" sz="700" b="1" dirty="0">
                <a:solidFill>
                  <a:srgbClr val="00275E"/>
                </a:solidFill>
              </a:rPr>
              <a:t>Fig. B: The number of intervening team mates and opponents can be </a:t>
            </a:r>
            <a:r>
              <a:rPr lang="en-US" sz="700" b="1" dirty="0" err="1">
                <a:solidFill>
                  <a:srgbClr val="00275E"/>
                </a:solidFill>
              </a:rPr>
              <a:t>visualised</a:t>
            </a:r>
            <a:r>
              <a:rPr lang="en-US" sz="700" b="1" dirty="0">
                <a:solidFill>
                  <a:srgbClr val="00275E"/>
                </a:solidFill>
              </a:rPr>
              <a:t> as a triangle between the ball and the posts of the goal at the moment the shot is taken. This interference can be determined mathematical by summating the areas of each triangle.</a:t>
            </a:r>
          </a:p>
        </p:txBody>
      </p:sp>
      <p:grpSp>
        <p:nvGrpSpPr>
          <p:cNvPr id="51" name="Group 50">
            <a:extLst>
              <a:ext uri="{FF2B5EF4-FFF2-40B4-BE49-F238E27FC236}">
                <a16:creationId xmlns:a16="http://schemas.microsoft.com/office/drawing/2014/main" id="{D997C3E3-3ADE-9146-8AB6-BB7E8AE245F8}"/>
              </a:ext>
            </a:extLst>
          </p:cNvPr>
          <p:cNvGrpSpPr/>
          <p:nvPr/>
        </p:nvGrpSpPr>
        <p:grpSpPr>
          <a:xfrm>
            <a:off x="7971786" y="1289724"/>
            <a:ext cx="3829050" cy="1916625"/>
            <a:chOff x="7971786" y="1448929"/>
            <a:chExt cx="3829050" cy="1916625"/>
          </a:xfrm>
        </p:grpSpPr>
        <p:pic>
          <p:nvPicPr>
            <p:cNvPr id="32" name="Picture 2">
              <a:extLst>
                <a:ext uri="{FF2B5EF4-FFF2-40B4-BE49-F238E27FC236}">
                  <a16:creationId xmlns:a16="http://schemas.microsoft.com/office/drawing/2014/main" id="{35442C29-1705-8242-BE9C-5DE0119DC9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1786" y="1448929"/>
              <a:ext cx="3829050" cy="191662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425E925-60B3-C045-8A72-952F61CDF524}"/>
                </a:ext>
              </a:extLst>
            </p:cNvPr>
            <p:cNvSpPr/>
            <p:nvPr/>
          </p:nvSpPr>
          <p:spPr>
            <a:xfrm>
              <a:off x="9592902" y="286234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7" name="Oval 36">
              <a:extLst>
                <a:ext uri="{FF2B5EF4-FFF2-40B4-BE49-F238E27FC236}">
                  <a16:creationId xmlns:a16="http://schemas.microsoft.com/office/drawing/2014/main" id="{0C2BD00A-4177-524E-810B-E8204C95A40F}"/>
                </a:ext>
              </a:extLst>
            </p:cNvPr>
            <p:cNvSpPr/>
            <p:nvPr/>
          </p:nvSpPr>
          <p:spPr>
            <a:xfrm>
              <a:off x="9418388" y="2490054"/>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8" name="Oval 37">
              <a:extLst>
                <a:ext uri="{FF2B5EF4-FFF2-40B4-BE49-F238E27FC236}">
                  <a16:creationId xmlns:a16="http://schemas.microsoft.com/office/drawing/2014/main" id="{2BBBD679-0438-3C47-988B-71CDD60679C5}"/>
                </a:ext>
              </a:extLst>
            </p:cNvPr>
            <p:cNvSpPr/>
            <p:nvPr/>
          </p:nvSpPr>
          <p:spPr>
            <a:xfrm>
              <a:off x="9814063" y="215431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0" name="Oval 39">
              <a:extLst>
                <a:ext uri="{FF2B5EF4-FFF2-40B4-BE49-F238E27FC236}">
                  <a16:creationId xmlns:a16="http://schemas.microsoft.com/office/drawing/2014/main" id="{5CED5CC0-A141-A242-BAFC-49B365CD2ECB}"/>
                </a:ext>
              </a:extLst>
            </p:cNvPr>
            <p:cNvSpPr/>
            <p:nvPr/>
          </p:nvSpPr>
          <p:spPr>
            <a:xfrm>
              <a:off x="10054692" y="2030097"/>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1" name="Oval 40">
              <a:extLst>
                <a:ext uri="{FF2B5EF4-FFF2-40B4-BE49-F238E27FC236}">
                  <a16:creationId xmlns:a16="http://schemas.microsoft.com/office/drawing/2014/main" id="{D72C8C19-E3E0-4745-BBDE-5789EC287FA5}"/>
                </a:ext>
              </a:extLst>
            </p:cNvPr>
            <p:cNvSpPr/>
            <p:nvPr/>
          </p:nvSpPr>
          <p:spPr>
            <a:xfrm>
              <a:off x="9730285" y="2612387"/>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cxnSp>
          <p:nvCxnSpPr>
            <p:cNvPr id="46" name="Straight Connector 45">
              <a:extLst>
                <a:ext uri="{FF2B5EF4-FFF2-40B4-BE49-F238E27FC236}">
                  <a16:creationId xmlns:a16="http://schemas.microsoft.com/office/drawing/2014/main" id="{B8617EB3-994D-E446-9E61-EC53FC6D0F0F}"/>
                </a:ext>
              </a:extLst>
            </p:cNvPr>
            <p:cNvCxnSpPr>
              <a:cxnSpLocks/>
            </p:cNvCxnSpPr>
            <p:nvPr/>
          </p:nvCxnSpPr>
          <p:spPr>
            <a:xfrm flipH="1">
              <a:off x="9655682" y="2824327"/>
              <a:ext cx="194778" cy="0"/>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409054-5CCD-2349-8DDD-2E7A238118AD}"/>
                </a:ext>
              </a:extLst>
            </p:cNvPr>
            <p:cNvCxnSpPr>
              <a:cxnSpLocks/>
            </p:cNvCxnSpPr>
            <p:nvPr/>
          </p:nvCxnSpPr>
          <p:spPr>
            <a:xfrm flipV="1">
              <a:off x="9642631" y="2824327"/>
              <a:ext cx="0" cy="194493"/>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82F874FF-0506-064F-9044-BC830A75FC14}"/>
                </a:ext>
              </a:extLst>
            </p:cNvPr>
            <p:cNvSpPr/>
            <p:nvPr/>
          </p:nvSpPr>
          <p:spPr>
            <a:xfrm>
              <a:off x="9614780" y="2798884"/>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4" name="Oval 53">
              <a:extLst>
                <a:ext uri="{FF2B5EF4-FFF2-40B4-BE49-F238E27FC236}">
                  <a16:creationId xmlns:a16="http://schemas.microsoft.com/office/drawing/2014/main" id="{0374A1CD-18AD-A94C-96FD-0E9339ED6848}"/>
                </a:ext>
              </a:extLst>
            </p:cNvPr>
            <p:cNvSpPr/>
            <p:nvPr/>
          </p:nvSpPr>
          <p:spPr>
            <a:xfrm>
              <a:off x="9836582" y="1726053"/>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5" name="Oval 54">
              <a:extLst>
                <a:ext uri="{FF2B5EF4-FFF2-40B4-BE49-F238E27FC236}">
                  <a16:creationId xmlns:a16="http://schemas.microsoft.com/office/drawing/2014/main" id="{71CE39BC-6AA2-8541-BBC2-63D74073F969}"/>
                </a:ext>
              </a:extLst>
            </p:cNvPr>
            <p:cNvSpPr/>
            <p:nvPr/>
          </p:nvSpPr>
          <p:spPr>
            <a:xfrm>
              <a:off x="9522248" y="225297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8" name="Oval 57">
              <a:extLst>
                <a:ext uri="{FF2B5EF4-FFF2-40B4-BE49-F238E27FC236}">
                  <a16:creationId xmlns:a16="http://schemas.microsoft.com/office/drawing/2014/main" id="{BE4DBACF-C866-D947-82A8-ED6C4D998EBD}"/>
                </a:ext>
              </a:extLst>
            </p:cNvPr>
            <p:cNvSpPr/>
            <p:nvPr/>
          </p:nvSpPr>
          <p:spPr>
            <a:xfrm>
              <a:off x="9493444" y="2670958"/>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60" name="Oval 59">
              <a:extLst>
                <a:ext uri="{FF2B5EF4-FFF2-40B4-BE49-F238E27FC236}">
                  <a16:creationId xmlns:a16="http://schemas.microsoft.com/office/drawing/2014/main" id="{FD435E8C-7DD1-3147-BB14-C787BB769976}"/>
                </a:ext>
              </a:extLst>
            </p:cNvPr>
            <p:cNvSpPr/>
            <p:nvPr/>
          </p:nvSpPr>
          <p:spPr>
            <a:xfrm flipH="1">
              <a:off x="9434802" y="2623238"/>
              <a:ext cx="415658" cy="402178"/>
            </a:xfrm>
            <a:prstGeom prst="ellipse">
              <a:avLst/>
            </a:prstGeom>
            <a:solidFill>
              <a:schemeClr val="accent5">
                <a:lumMod val="75000"/>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63" name="TextBox 62">
            <a:extLst>
              <a:ext uri="{FF2B5EF4-FFF2-40B4-BE49-F238E27FC236}">
                <a16:creationId xmlns:a16="http://schemas.microsoft.com/office/drawing/2014/main" id="{232486A6-F316-9448-AE08-579AB25ECE57}"/>
              </a:ext>
            </a:extLst>
          </p:cNvPr>
          <p:cNvSpPr txBox="1"/>
          <p:nvPr/>
        </p:nvSpPr>
        <p:spPr>
          <a:xfrm>
            <a:off x="7531513"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64" name="TextBox 63">
            <a:extLst>
              <a:ext uri="{FF2B5EF4-FFF2-40B4-BE49-F238E27FC236}">
                <a16:creationId xmlns:a16="http://schemas.microsoft.com/office/drawing/2014/main" id="{91B5FCDD-9452-6B44-866C-D58B67C6BCFD}"/>
              </a:ext>
            </a:extLst>
          </p:cNvPr>
          <p:cNvSpPr txBox="1"/>
          <p:nvPr/>
        </p:nvSpPr>
        <p:spPr>
          <a:xfrm>
            <a:off x="7532837" y="3746933"/>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3651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3: Application of the Trained Chance Quality Model with the Metrica Sports Shot Data</a:t>
            </a:r>
          </a:p>
          <a:p>
            <a:pPr defTabSz="1219170">
              <a:lnSpc>
                <a:spcPts val="4000"/>
              </a:lnSpc>
            </a:pPr>
            <a:r>
              <a:rPr lang="en-GB" sz="3000" dirty="0">
                <a:solidFill>
                  <a:srgbClr val="00275E"/>
                </a:solidFill>
              </a:rPr>
              <a:t>Finalised dataset ready for analysis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81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80"/>
            <a:ext cx="6701051" cy="3984332"/>
          </a:xfrm>
        </p:spPr>
        <p:txBody>
          <a:bodyPr lIns="0" tIns="0" rIns="0" bIns="0" anchor="t">
            <a:noAutofit/>
          </a:bodyPr>
          <a:lstStyle/>
          <a:p>
            <a:r>
              <a:rPr lang="en-GB" sz="1200" dirty="0">
                <a:solidFill>
                  <a:srgbClr val="0D0D0D"/>
                </a:solidFill>
              </a:rPr>
              <a:t>As was discussed in the Data Engineering section, the shots in this model were filtered for only Open Play (OP) shots. However, game 2 of the Metrica Sports data includes a penalty.</a:t>
            </a:r>
          </a:p>
          <a:p>
            <a:endParaRPr lang="en-GB" sz="1200" dirty="0">
              <a:solidFill>
                <a:srgbClr val="0D0D0D"/>
              </a:solidFill>
            </a:endParaRPr>
          </a:p>
          <a:p>
            <a:r>
              <a:rPr lang="en-GB" sz="1200" dirty="0">
                <a:solidFill>
                  <a:srgbClr val="0D0D0D"/>
                </a:solidFill>
              </a:rPr>
              <a:t>To deal with this, any penalty shots in the Metrica Sports data are assigned the value of 0.76 </a:t>
            </a:r>
            <a:r>
              <a:rPr lang="en-GB" sz="1200" dirty="0" err="1">
                <a:solidFill>
                  <a:srgbClr val="0D0D0D"/>
                </a:solidFill>
              </a:rPr>
              <a:t>xG</a:t>
            </a:r>
            <a:r>
              <a:rPr lang="en-GB" sz="1200" dirty="0">
                <a:solidFill>
                  <a:srgbClr val="0D0D0D"/>
                </a:solidFill>
              </a:rPr>
              <a:t>. as per the value used by StatsBomb/</a:t>
            </a:r>
            <a:r>
              <a:rPr lang="en-GB" sz="1200" dirty="0" err="1">
                <a:solidFill>
                  <a:srgbClr val="0D0D0D"/>
                </a:solidFill>
              </a:rPr>
              <a:t>FBref</a:t>
            </a:r>
            <a:r>
              <a:rPr lang="en-GB" sz="1200" dirty="0">
                <a:solidFill>
                  <a:srgbClr val="0D0D0D"/>
                </a:solidFill>
              </a:rPr>
              <a:t> [</a:t>
            </a:r>
            <a:r>
              <a:rPr lang="en-GB" sz="1200" dirty="0">
                <a:solidFill>
                  <a:srgbClr val="0D0D0D"/>
                </a:solidFill>
                <a:hlinkClick r:id="rId3"/>
              </a:rPr>
              <a:t>link</a:t>
            </a:r>
            <a:r>
              <a:rPr lang="en-GB" sz="1200" dirty="0">
                <a:solidFill>
                  <a:srgbClr val="0D0D0D"/>
                </a:solidFill>
              </a:rPr>
              <a:t>]. StatsBomb models penalty kicks as all sharing the same characteristics and this assumption is made in this model. This amendment changes what is a very tight contest regarding cumulative </a:t>
            </a:r>
            <a:r>
              <a:rPr lang="en-GB" sz="1200" dirty="0" err="1">
                <a:solidFill>
                  <a:srgbClr val="0D0D0D"/>
                </a:solidFill>
              </a:rPr>
              <a:t>xG</a:t>
            </a:r>
            <a:r>
              <a:rPr lang="en-GB" sz="1200" dirty="0">
                <a:solidFill>
                  <a:srgbClr val="0D0D0D"/>
                </a:solidFill>
              </a:rPr>
              <a:t> (Fig. A) into a clearer projected win for the Away team (blue), once assigned this new </a:t>
            </a:r>
            <a:r>
              <a:rPr lang="en-GB" sz="1200" dirty="0" err="1">
                <a:solidFill>
                  <a:srgbClr val="0D0D0D"/>
                </a:solidFill>
              </a:rPr>
              <a:t>xG</a:t>
            </a:r>
            <a:r>
              <a:rPr lang="en-GB" sz="1200" dirty="0">
                <a:solidFill>
                  <a:srgbClr val="0D0D0D"/>
                </a:solidFill>
              </a:rPr>
              <a:t> value for the penalty.</a:t>
            </a:r>
          </a:p>
          <a:p>
            <a:endParaRPr lang="en-GB" sz="1200" dirty="0">
              <a:solidFill>
                <a:srgbClr val="0D0D0D"/>
              </a:solidFill>
            </a:endParaRPr>
          </a:p>
          <a:p>
            <a:r>
              <a:rPr lang="en-GB" sz="1200" dirty="0">
                <a:solidFill>
                  <a:srgbClr val="0D0D0D"/>
                </a:solidFill>
              </a:rPr>
              <a:t>When taking all the shots and sorting by the highest </a:t>
            </a:r>
            <a:r>
              <a:rPr lang="en-GB" sz="1200" dirty="0" err="1">
                <a:solidFill>
                  <a:srgbClr val="0D0D0D"/>
                </a:solidFill>
              </a:rPr>
              <a:t>xG</a:t>
            </a:r>
            <a:r>
              <a:rPr lang="en-GB" sz="1200" dirty="0">
                <a:solidFill>
                  <a:srgbClr val="0D0D0D"/>
                </a:solidFill>
              </a:rPr>
              <a:t> value, for the top five shots, only three were scored. The two goals outside this top five are shots by the Home team, with </a:t>
            </a:r>
            <a:r>
              <a:rPr lang="en-GB" sz="1200" dirty="0" err="1">
                <a:solidFill>
                  <a:srgbClr val="0D0D0D"/>
                </a:solidFill>
              </a:rPr>
              <a:t>xG</a:t>
            </a:r>
            <a:r>
              <a:rPr lang="en-GB" sz="1200" dirty="0">
                <a:solidFill>
                  <a:srgbClr val="0D0D0D"/>
                </a:solidFill>
              </a:rPr>
              <a:t> values of 0.235 and 0.054 respectively.</a:t>
            </a:r>
          </a:p>
          <a:p>
            <a:endParaRPr lang="en-GB" sz="1200" dirty="0">
              <a:solidFill>
                <a:srgbClr val="0D0D0D"/>
              </a:solidFill>
            </a:endParaRPr>
          </a:p>
          <a:p>
            <a:r>
              <a:rPr lang="en-GB" sz="1200" dirty="0">
                <a:solidFill>
                  <a:srgbClr val="0D0D0D"/>
                </a:solidFill>
              </a:rPr>
              <a:t>It is the winning goal scored by the Home team in the 80th minute (shot 20) with the </a:t>
            </a:r>
            <a:r>
              <a:rPr lang="en-GB" sz="1200" dirty="0" err="1">
                <a:solidFill>
                  <a:srgbClr val="0D0D0D"/>
                </a:solidFill>
              </a:rPr>
              <a:t>xG</a:t>
            </a:r>
            <a:r>
              <a:rPr lang="en-GB" sz="1200" dirty="0">
                <a:solidFill>
                  <a:srgbClr val="0D0D0D"/>
                </a:solidFill>
              </a:rPr>
              <a:t> value of just 0.054 which is probably the biggest contributing reason why the Home team won the game, despite having less accumulated </a:t>
            </a:r>
            <a:r>
              <a:rPr lang="en-GB" sz="1200" dirty="0" err="1">
                <a:solidFill>
                  <a:srgbClr val="0D0D0D"/>
                </a:solidFill>
              </a:rPr>
              <a:t>xG</a:t>
            </a:r>
            <a:r>
              <a:rPr lang="en-GB" sz="1200" dirty="0">
                <a:solidFill>
                  <a:srgbClr val="0D0D0D"/>
                </a:solidFill>
              </a:rPr>
              <a:t> than the Away team. The Home team did however miss the biggest non-penalty chance in the game, a shot with an </a:t>
            </a:r>
            <a:r>
              <a:rPr lang="en-GB" sz="1200" dirty="0" err="1">
                <a:solidFill>
                  <a:srgbClr val="0D0D0D"/>
                </a:solidFill>
              </a:rPr>
              <a:t>xG</a:t>
            </a:r>
            <a:r>
              <a:rPr lang="en-GB" sz="1200" dirty="0">
                <a:solidFill>
                  <a:srgbClr val="0D0D0D"/>
                </a:solidFill>
              </a:rPr>
              <a:t> value of 0.450 (shot 16).</a:t>
            </a:r>
          </a:p>
          <a:p>
            <a:endParaRPr lang="en-GB" sz="1200" dirty="0">
              <a:solidFill>
                <a:srgbClr val="0D0D0D"/>
              </a:solidFill>
            </a:endParaRPr>
          </a:p>
          <a:p>
            <a:r>
              <a:rPr lang="en-GB" sz="1200" dirty="0">
                <a:solidFill>
                  <a:srgbClr val="0D0D0D"/>
                </a:solidFill>
              </a:rPr>
              <a:t>The analysis summarises to say that arguable, the Away team were more deserving to win the game when considering only the quality of chances that each team created when applying the Chance Quality Model, despite losing the game three goals to two.</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Which Team Deserved to Win the Game?</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76722"/>
            <a:ext cx="11417300" cy="540578"/>
          </a:xfrm>
        </p:spPr>
        <p:txBody>
          <a:bodyPr/>
          <a:lstStyle/>
          <a:p>
            <a:r>
              <a:rPr lang="en-GB" dirty="0"/>
              <a:t>Analysis of game 2 of the Metrica Sports sample data can be found in section 14 and 15 of the Chance Quality Model notebook: </a:t>
            </a:r>
            <a:r>
              <a:rPr lang="en-GB" dirty="0">
                <a:hlinkClick r:id="rId4"/>
              </a:rPr>
              <a:t>https://github.com/eddwebster/mcfc_submission/blob/main/notebooks/chance_quality_modelling/Creating%20a%20Chance%20Quality%20Model%20from%20Shots%20Data.ipynb</a:t>
            </a:r>
            <a:r>
              <a:rPr lang="en-GB" dirty="0"/>
              <a:t> </a:t>
            </a:r>
            <a:endParaRPr lang="en-US" dirty="0"/>
          </a:p>
          <a:p>
            <a:r>
              <a:rPr lang="en-US" dirty="0"/>
              <a:t>For more examples of </a:t>
            </a:r>
            <a:r>
              <a:rPr lang="en-US" dirty="0" err="1"/>
              <a:t>visualising</a:t>
            </a:r>
            <a:r>
              <a:rPr lang="en-US" dirty="0"/>
              <a:t> </a:t>
            </a:r>
            <a:r>
              <a:rPr lang="en-US" dirty="0" err="1"/>
              <a:t>xG</a:t>
            </a:r>
            <a:r>
              <a:rPr lang="en-US" dirty="0"/>
              <a:t> Race Charts in Tableau, please see slide 23 the Football Intelligence pack: </a:t>
            </a:r>
            <a:r>
              <a:rPr lang="en-US" dirty="0">
                <a:hlinkClick r:id="rId5"/>
              </a:rPr>
              <a:t>https://docs.google.com/presentation/d/1uT6vT1J_FS10hW3hvWQx9ofqHUq8mT-kUbDRMrrUqH8/edit?usp=sharing</a:t>
            </a:r>
            <a:r>
              <a:rPr lang="en-US" dirty="0"/>
              <a:t> </a:t>
            </a:r>
          </a:p>
          <a:p>
            <a:r>
              <a:rPr lang="en-US" dirty="0"/>
              <a:t>How to Create </a:t>
            </a:r>
            <a:r>
              <a:rPr lang="en-US" dirty="0" err="1"/>
              <a:t>xG</a:t>
            </a:r>
            <a:r>
              <a:rPr lang="en-US" dirty="0"/>
              <a:t> Flow Charts in Python by McKay Johns: </a:t>
            </a:r>
            <a:r>
              <a:rPr lang="en-US" dirty="0">
                <a:hlinkClick r:id="rId6"/>
              </a:rPr>
              <a:t>https://www.youtube.com/watch?v=bvoOOYMQkac&amp;list=PL10a1_q15HwqVEcnqt3tXs1bgvawjsQNW</a:t>
            </a:r>
            <a:r>
              <a:rPr lang="en-US" dirty="0"/>
              <a:t> </a:t>
            </a:r>
          </a:p>
          <a:p>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3"/>
              </a:rPr>
              <a:t>https://fbref.com/en/expected-goals-model-explained/</a:t>
            </a:r>
            <a:endParaRPr lang="en-US" dirty="0"/>
          </a:p>
        </p:txBody>
      </p:sp>
      <p:pic>
        <p:nvPicPr>
          <p:cNvPr id="26630" name="Picture 6">
            <a:extLst>
              <a:ext uri="{FF2B5EF4-FFF2-40B4-BE49-F238E27FC236}">
                <a16:creationId xmlns:a16="http://schemas.microsoft.com/office/drawing/2014/main" id="{155EB8ED-0870-3F4A-A017-A61CE5B2D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965" y="1281279"/>
            <a:ext cx="4344080" cy="1718401"/>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964" y="3295711"/>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088405" y="3410684"/>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Probability of Scoring race chart before any amendments to </a:t>
            </a:r>
            <a:r>
              <a:rPr lang="en-US" sz="800" b="1" dirty="0" err="1">
                <a:solidFill>
                  <a:srgbClr val="00275E"/>
                </a:solidFill>
              </a:rPr>
              <a:t>xG</a:t>
            </a:r>
            <a:r>
              <a:rPr lang="en-US" sz="800" b="1" dirty="0">
                <a:solidFill>
                  <a:srgbClr val="00275E"/>
                </a:solidFill>
              </a:rPr>
              <a:t> values</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050167"/>
            <a:ext cx="4344082" cy="215444"/>
          </a:xfrm>
          <a:prstGeom prst="rect">
            <a:avLst/>
          </a:prstGeom>
          <a:noFill/>
        </p:spPr>
        <p:txBody>
          <a:bodyPr wrap="square" rtlCol="0">
            <a:spAutoFit/>
          </a:bodyPr>
          <a:lstStyle/>
          <a:p>
            <a:r>
              <a:rPr lang="en-US" sz="800" b="1" dirty="0">
                <a:solidFill>
                  <a:srgbClr val="00275E"/>
                </a:solidFill>
              </a:rPr>
              <a:t>Fig. B: </a:t>
            </a:r>
            <a:r>
              <a:rPr lang="en-US" sz="800" b="1" dirty="0" err="1">
                <a:solidFill>
                  <a:srgbClr val="00275E"/>
                </a:solidFill>
              </a:rPr>
              <a:t>xG</a:t>
            </a:r>
            <a:r>
              <a:rPr lang="en-US" sz="800" b="1" dirty="0">
                <a:solidFill>
                  <a:srgbClr val="00275E"/>
                </a:solidFill>
              </a:rPr>
              <a:t> race chart with amended </a:t>
            </a:r>
            <a:r>
              <a:rPr lang="en-US" sz="800" b="1" dirty="0" err="1">
                <a:solidFill>
                  <a:srgbClr val="00275E"/>
                </a:solidFill>
              </a:rPr>
              <a:t>xG</a:t>
            </a:r>
            <a:r>
              <a:rPr lang="en-US" sz="800" b="1" dirty="0">
                <a:solidFill>
                  <a:srgbClr val="00275E"/>
                </a:solidFill>
              </a:rPr>
              <a:t> value for the penalty</a:t>
            </a:r>
          </a:p>
        </p:txBody>
      </p:sp>
    </p:spTree>
    <p:extLst>
      <p:ext uri="{BB962C8B-B14F-4D97-AF65-F5344CB8AC3E}">
        <p14:creationId xmlns:p14="http://schemas.microsoft.com/office/powerpoint/2010/main" val="830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674694" cy="3966087"/>
          </a:xfrm>
        </p:spPr>
        <p:txBody>
          <a:bodyPr lIns="0" tIns="0" rIns="0" bIns="0" anchor="t">
            <a:noAutofit/>
          </a:bodyPr>
          <a:lstStyle/>
          <a:p>
            <a:pPr marL="239395" indent="-239395"/>
            <a:r>
              <a:rPr lang="en-GB" sz="1230" dirty="0">
                <a:solidFill>
                  <a:srgbClr val="0D0D0D"/>
                </a:solidFill>
              </a:rPr>
              <a:t>In his piece ‘Should you write about real goals or expected goals?’, </a:t>
            </a:r>
            <a:r>
              <a:rPr lang="en-GB" sz="1230" dirty="0">
                <a:solidFill>
                  <a:srgbClr val="0D0D0D"/>
                </a:solidFill>
                <a:hlinkClick r:id="rId3"/>
              </a:rPr>
              <a:t>David Sumpter</a:t>
            </a:r>
            <a:r>
              <a:rPr lang="en-GB" sz="1230" dirty="0">
                <a:solidFill>
                  <a:srgbClr val="0D0D0D"/>
                </a:solidFill>
              </a:rPr>
              <a:t> discusses how regarding Expected Goals, how the magnitude of the noise in the measurement performance decreases with the number of matches played in season (Fig. A).</a:t>
            </a:r>
          </a:p>
          <a:p>
            <a:pPr marL="239395" indent="-239395"/>
            <a:endParaRPr lang="en-GB" sz="1230" dirty="0">
              <a:solidFill>
                <a:srgbClr val="0D0D0D"/>
              </a:solidFill>
            </a:endParaRPr>
          </a:p>
          <a:p>
            <a:pPr marL="239395" indent="-239395"/>
            <a:r>
              <a:rPr lang="en-GB" sz="1230" dirty="0">
                <a:solidFill>
                  <a:srgbClr val="0D0D0D"/>
                </a:solidFill>
              </a:rPr>
              <a:t>Between 1 and 2 matches, the noise is high for both Expected Goals and real goals. Between 3 to 6 matches, the noise is less than 0.5 goals per match, making an </a:t>
            </a:r>
            <a:r>
              <a:rPr lang="en-GB" sz="1230" dirty="0" err="1">
                <a:solidFill>
                  <a:srgbClr val="0D0D0D"/>
                </a:solidFill>
              </a:rPr>
              <a:t>xG</a:t>
            </a:r>
            <a:r>
              <a:rPr lang="en-GB" sz="1230" dirty="0">
                <a:solidFill>
                  <a:srgbClr val="0D0D0D"/>
                </a:solidFill>
              </a:rPr>
              <a:t> report quite functional. Between 7 to 16 matches, both goals and </a:t>
            </a:r>
            <a:r>
              <a:rPr lang="en-GB" sz="1230" dirty="0" err="1">
                <a:solidFill>
                  <a:srgbClr val="0D0D0D"/>
                </a:solidFill>
              </a:rPr>
              <a:t>xG</a:t>
            </a:r>
            <a:r>
              <a:rPr lang="en-GB" sz="1230" dirty="0">
                <a:solidFill>
                  <a:srgbClr val="0D0D0D"/>
                </a:solidFill>
              </a:rPr>
              <a:t> have only between 0.3-0.5 goals of noise which allows for comparison. After 16 matches, the difference between the noise in </a:t>
            </a:r>
            <a:r>
              <a:rPr lang="en-GB" sz="1230" dirty="0" err="1">
                <a:solidFill>
                  <a:srgbClr val="0D0D0D"/>
                </a:solidFill>
              </a:rPr>
              <a:t>xG</a:t>
            </a:r>
            <a:r>
              <a:rPr lang="en-GB" sz="1230" dirty="0">
                <a:solidFill>
                  <a:srgbClr val="0D0D0D"/>
                </a:solidFill>
              </a:rPr>
              <a:t> and the noise in real goals is only 0.1 goal per match. At this point, real goals are better than Expected Goals.</a:t>
            </a:r>
          </a:p>
          <a:p>
            <a:pPr marL="239395" indent="-239395"/>
            <a:endParaRPr lang="en-GB" sz="1230" dirty="0">
              <a:solidFill>
                <a:srgbClr val="0D0D0D"/>
              </a:solidFill>
            </a:endParaRPr>
          </a:p>
          <a:p>
            <a:pPr marL="239395" indent="-239395"/>
            <a:r>
              <a:rPr lang="en-GB" sz="1230" dirty="0">
                <a:solidFill>
                  <a:srgbClr val="0D0D0D"/>
                </a:solidFill>
              </a:rPr>
              <a:t>For this reason, even though the Chance Quality Model suggests that the Away team is a more deserving winner of the match by proxy of a greater accumulation of </a:t>
            </a:r>
            <a:r>
              <a:rPr lang="en-GB" sz="1230" dirty="0" err="1">
                <a:solidFill>
                  <a:srgbClr val="0D0D0D"/>
                </a:solidFill>
              </a:rPr>
              <a:t>xG</a:t>
            </a:r>
            <a:r>
              <a:rPr lang="en-GB" sz="1230" dirty="0">
                <a:solidFill>
                  <a:srgbClr val="0D0D0D"/>
                </a:solidFill>
              </a:rPr>
              <a:t>, any analytical insights and conclusions based over a single 90 minute period should be made with caution.</a:t>
            </a:r>
          </a:p>
          <a:p>
            <a:pPr marL="239395" indent="-239395"/>
            <a:endParaRPr lang="en-GB" sz="1230" dirty="0">
              <a:solidFill>
                <a:srgbClr val="0D0D0D"/>
              </a:solidFill>
            </a:endParaRPr>
          </a:p>
          <a:p>
            <a:pPr marL="239395" indent="-239395"/>
            <a:r>
              <a:rPr lang="en-GB" sz="1230" dirty="0">
                <a:solidFill>
                  <a:srgbClr val="0D0D0D"/>
                </a:solidFill>
              </a:rPr>
              <a:t>This poor usage of Expected Goals can be found in a variety of forms of media (Fig B, C, and D), where there has been an unfortunate tendency to misuse the metric over individual matches, instead of over several games. I would therefore conclude this analysis to say that predictions of any one team’s performance over a single 90 minutes is difficult and will be in most cases, inconclusive at best.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are useful, but when used incorrectly or in isolation, can also be useless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With Great Power Comes Great Responsibility</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02802"/>
            <a:ext cx="6761472" cy="414498"/>
          </a:xfrm>
        </p:spPr>
        <p:txBody>
          <a:bodyPr/>
          <a:lstStyle/>
          <a:p>
            <a:r>
              <a:rPr lang="en-GB" sz="800" dirty="0"/>
              <a:t>Analysis of game 2 of the Metrica Sports sample data can be found in section 14 and 15 of the Chance Quality Model notebook: </a:t>
            </a:r>
            <a:r>
              <a:rPr lang="en-GB" sz="800" dirty="0">
                <a:hlinkClick r:id="rId4"/>
              </a:rPr>
              <a:t>https://github.com/eddwebster/mcfc_submission/blob/main/notebooks/chance_quality_modelling/Creating%20a%20Chance%20Quality%20Model%20from%20Shots%20Data.ipynb</a:t>
            </a:r>
            <a:r>
              <a:rPr lang="en-GB" sz="800" dirty="0"/>
              <a:t> </a:t>
            </a:r>
            <a:endParaRPr lang="en-US" sz="800" dirty="0"/>
          </a:p>
          <a:p>
            <a:r>
              <a:rPr lang="en-GB" sz="800" dirty="0"/>
              <a:t>See </a:t>
            </a:r>
            <a:r>
              <a:rPr lang="en-GB" sz="800" dirty="0">
                <a:hlinkClick r:id="rId3"/>
              </a:rPr>
              <a:t>David Sumpter</a:t>
            </a:r>
            <a:r>
              <a:rPr lang="en-GB" sz="800" dirty="0"/>
              <a:t>’s article: Should you write about real goals or expected goals? A guide for journalists: </a:t>
            </a:r>
            <a:r>
              <a:rPr lang="en-GB" sz="800" dirty="0">
                <a:hlinkClick r:id="rId5"/>
              </a:rPr>
              <a:t>https://soccermatics.medium.com/should-you-write-about-real-goals-or-expected-goals-a-guide-for-journalists-2cf0c7ec6bb6</a:t>
            </a:r>
            <a:endParaRPr lang="en-GB" sz="800" dirty="0"/>
          </a:p>
          <a:p>
            <a:r>
              <a:rPr lang="en-GB" sz="800" dirty="0"/>
              <a:t>Caley graphic for Liverpool vs. </a:t>
            </a:r>
            <a:r>
              <a:rPr lang="en-GB" sz="800" dirty="0" err="1"/>
              <a:t>Athletico</a:t>
            </a:r>
            <a:r>
              <a:rPr lang="en-GB" sz="800" dirty="0"/>
              <a:t> Madrid (12/03/2020): </a:t>
            </a:r>
            <a:r>
              <a:rPr lang="en-GB" sz="800" dirty="0">
                <a:hlinkClick r:id="rId6"/>
              </a:rPr>
              <a:t>https://twitter.com/Caley_graphics/status/1237870631024095234</a:t>
            </a:r>
            <a:r>
              <a:rPr lang="en-GB" sz="800" dirty="0"/>
              <a:t> </a:t>
            </a:r>
          </a:p>
          <a:p>
            <a:r>
              <a:rPr lang="en-GB" sz="800" dirty="0"/>
              <a:t>The </a:t>
            </a:r>
            <a:r>
              <a:rPr lang="en-GB" sz="800" dirty="0" err="1"/>
              <a:t>xG</a:t>
            </a:r>
            <a:r>
              <a:rPr lang="en-GB" sz="800" dirty="0"/>
              <a:t> Philosophy tweet for Juventus vs. Porto (09/03/2021): </a:t>
            </a:r>
            <a:r>
              <a:rPr lang="en-GB" sz="800" dirty="0">
                <a:hlinkClick r:id="rId7"/>
              </a:rPr>
              <a:t>https://twitter.com/xGPhilosophy/status/1369418380642549762</a:t>
            </a:r>
            <a:r>
              <a:rPr lang="en-GB" sz="800" dirty="0"/>
              <a:t> </a:t>
            </a:r>
          </a:p>
        </p:txBody>
      </p:sp>
      <p:pic>
        <p:nvPicPr>
          <p:cNvPr id="2050" name="Picture 2">
            <a:extLst>
              <a:ext uri="{FF2B5EF4-FFF2-40B4-BE49-F238E27FC236}">
                <a16:creationId xmlns:a16="http://schemas.microsoft.com/office/drawing/2014/main" id="{511E62AE-42A5-F84C-B81B-3F7E526034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29" t="16098" r="8300" b="12897"/>
          <a:stretch/>
        </p:blipFill>
        <p:spPr bwMode="auto">
          <a:xfrm>
            <a:off x="7589095" y="1257763"/>
            <a:ext cx="3818027" cy="2332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cted goals: definition, historia och kritik mot fotbollsvärldens  trendigaste statistiska mått - CL-podden - Sveriges podcast om Champions  League">
            <a:extLst>
              <a:ext uri="{FF2B5EF4-FFF2-40B4-BE49-F238E27FC236}">
                <a16:creationId xmlns:a16="http://schemas.microsoft.com/office/drawing/2014/main" id="{5889DE10-EF65-5245-B675-2A6812EF07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8864" y="4464787"/>
            <a:ext cx="2605786" cy="14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0E9C3-718C-7948-955B-7281609051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4475" y="4001345"/>
            <a:ext cx="2640175" cy="414498"/>
          </a:xfrm>
          <a:prstGeom prst="rect">
            <a:avLst/>
          </a:prstGeom>
        </p:spPr>
      </p:pic>
      <p:pic>
        <p:nvPicPr>
          <p:cNvPr id="11" name="Picture 10">
            <a:extLst>
              <a:ext uri="{FF2B5EF4-FFF2-40B4-BE49-F238E27FC236}">
                <a16:creationId xmlns:a16="http://schemas.microsoft.com/office/drawing/2014/main" id="{88A5892B-2516-0540-A555-1049A53008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1043" y="4001345"/>
            <a:ext cx="1901557" cy="1927517"/>
          </a:xfrm>
          <a:prstGeom prst="rect">
            <a:avLst/>
          </a:prstGeom>
        </p:spPr>
      </p:pic>
      <p:sp>
        <p:nvSpPr>
          <p:cNvPr id="15" name="TextBox 14">
            <a:extLst>
              <a:ext uri="{FF2B5EF4-FFF2-40B4-BE49-F238E27FC236}">
                <a16:creationId xmlns:a16="http://schemas.microsoft.com/office/drawing/2014/main" id="{7DFB6C06-3BA4-A340-9A11-BF1EEAABD64E}"/>
              </a:ext>
            </a:extLst>
          </p:cNvPr>
          <p:cNvSpPr txBox="1"/>
          <p:nvPr/>
        </p:nvSpPr>
        <p:spPr>
          <a:xfrm>
            <a:off x="7148822" y="1257763"/>
            <a:ext cx="440273"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D45D45E9-5E96-624C-9E18-53600A5391CF}"/>
              </a:ext>
            </a:extLst>
          </p:cNvPr>
          <p:cNvSpPr txBox="1"/>
          <p:nvPr/>
        </p:nvSpPr>
        <p:spPr>
          <a:xfrm>
            <a:off x="7030110" y="3685177"/>
            <a:ext cx="440273"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0C23062F-73CB-2A48-9A2C-0EA57CC02F2F}"/>
              </a:ext>
            </a:extLst>
          </p:cNvPr>
          <p:cNvSpPr txBox="1"/>
          <p:nvPr/>
        </p:nvSpPr>
        <p:spPr>
          <a:xfrm>
            <a:off x="8944338" y="3708224"/>
            <a:ext cx="440273" cy="369332"/>
          </a:xfrm>
          <a:prstGeom prst="rect">
            <a:avLst/>
          </a:prstGeom>
          <a:noFill/>
        </p:spPr>
        <p:txBody>
          <a:bodyPr wrap="square" rtlCol="0">
            <a:spAutoFit/>
          </a:bodyPr>
          <a:lstStyle/>
          <a:p>
            <a:pPr algn="ctr"/>
            <a:r>
              <a:rPr lang="en-US" b="1" dirty="0">
                <a:solidFill>
                  <a:srgbClr val="00275E"/>
                </a:solidFill>
              </a:rPr>
              <a:t>C</a:t>
            </a:r>
          </a:p>
        </p:txBody>
      </p:sp>
      <p:sp>
        <p:nvSpPr>
          <p:cNvPr id="18" name="TextBox 17">
            <a:extLst>
              <a:ext uri="{FF2B5EF4-FFF2-40B4-BE49-F238E27FC236}">
                <a16:creationId xmlns:a16="http://schemas.microsoft.com/office/drawing/2014/main" id="{64E8A63B-7B1D-2545-B7AB-D17E246D5956}"/>
              </a:ext>
            </a:extLst>
          </p:cNvPr>
          <p:cNvSpPr txBox="1"/>
          <p:nvPr/>
        </p:nvSpPr>
        <p:spPr>
          <a:xfrm>
            <a:off x="8949650" y="4148717"/>
            <a:ext cx="440273" cy="369332"/>
          </a:xfrm>
          <a:prstGeom prst="rect">
            <a:avLst/>
          </a:prstGeom>
          <a:noFill/>
        </p:spPr>
        <p:txBody>
          <a:bodyPr wrap="square" rtlCol="0">
            <a:spAutoFit/>
          </a:bodyPr>
          <a:lstStyle/>
          <a:p>
            <a:pPr algn="ctr"/>
            <a:r>
              <a:rPr lang="en-US" b="1" dirty="0">
                <a:solidFill>
                  <a:srgbClr val="00275E"/>
                </a:solidFill>
              </a:rPr>
              <a:t>D</a:t>
            </a:r>
          </a:p>
        </p:txBody>
      </p:sp>
    </p:spTree>
    <p:extLst>
      <p:ext uri="{BB962C8B-B14F-4D97-AF65-F5344CB8AC3E}">
        <p14:creationId xmlns:p14="http://schemas.microsoft.com/office/powerpoint/2010/main" val="423386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Next Steps and Conclusion</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4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11417300" cy="4411598"/>
          </a:xfrm>
        </p:spPr>
        <p:txBody>
          <a:bodyPr lIns="0" tIns="0" rIns="0" bIns="0" anchor="t">
            <a:noAutofit/>
          </a:bodyPr>
          <a:lstStyle/>
          <a:p>
            <a:r>
              <a:rPr lang="en-GB" sz="1300" dirty="0">
                <a:solidFill>
                  <a:srgbClr val="262626"/>
                </a:solidFill>
              </a:rPr>
              <a:t>The focus of my approach to answer this data challenge was to not build the absolute best performing ML model, with the best performance metrics and fanciest algorithm. My objective was to conduct and end-to-end process for building a model, including all the key stages such as feature engineering, univariate and multivariate analysis, and iterated performance assessment and improvement – for this reason, Logistic Regression was chosen. However, Gradient Boosting algorithms, such as </a:t>
            </a:r>
            <a:r>
              <a:rPr lang="en-GB" sz="1300" dirty="0">
                <a:solidFill>
                  <a:srgbClr val="262626"/>
                </a:solidFill>
                <a:hlinkClick r:id="rId3"/>
              </a:rPr>
              <a:t>XGBoost</a:t>
            </a:r>
            <a:r>
              <a:rPr lang="en-GB" sz="1300" dirty="0">
                <a:solidFill>
                  <a:srgbClr val="262626"/>
                </a:solidFill>
              </a:rPr>
              <a:t>, </a:t>
            </a:r>
            <a:r>
              <a:rPr lang="en-GB" sz="1300" dirty="0">
                <a:solidFill>
                  <a:srgbClr val="262626"/>
                </a:solidFill>
                <a:hlinkClick r:id="rId4"/>
              </a:rPr>
              <a:t>LightGBM</a:t>
            </a:r>
            <a:r>
              <a:rPr lang="en-GB" sz="1300" dirty="0">
                <a:solidFill>
                  <a:srgbClr val="262626"/>
                </a:solidFill>
              </a:rPr>
              <a:t>, and </a:t>
            </a:r>
            <a:r>
              <a:rPr lang="en-GB" sz="1300" dirty="0">
                <a:solidFill>
                  <a:srgbClr val="00275E"/>
                </a:solidFill>
                <a:hlinkClick r:id="rId5">
                  <a:extLst>
                    <a:ext uri="{A12FA001-AC4F-418D-AE19-62706E023703}">
                      <ahyp:hlinkClr xmlns:ahyp="http://schemas.microsoft.com/office/drawing/2018/hyperlinkcolor" val="tx"/>
                    </a:ext>
                  </a:extLst>
                </a:hlinkClick>
              </a:rPr>
              <a:t>CatBoost</a:t>
            </a:r>
            <a:r>
              <a:rPr lang="en-GB" sz="1300" dirty="0">
                <a:solidFill>
                  <a:srgbClr val="262626"/>
                </a:solidFill>
              </a:rPr>
              <a:t>, would all most likely lead to a slightly improved performance and reduced Log Loss. This are algorithms that I intend to work with after the initial submission of this analysis. More detail about these modeling approaches can be found in my the Data Science pack that I submitted as part of my initial application (see: </a:t>
            </a:r>
            <a:r>
              <a:rPr lang="en-GB" sz="1300" dirty="0">
                <a:solidFill>
                  <a:srgbClr val="262626"/>
                </a:solidFill>
                <a:hlinkClick r:id="rId6"/>
              </a:rPr>
              <a:t>https://docs.google.com/presentation/d/16stYbJoI8aYqtn_grJHSdTbMA1xwo-Iy9g9JJruMOBQ/edit?usp=sharing</a:t>
            </a:r>
            <a:r>
              <a:rPr lang="en-GB" sz="1300" dirty="0">
                <a:solidFill>
                  <a:srgbClr val="262626"/>
                </a:solidFill>
              </a:rPr>
              <a:t>). </a:t>
            </a:r>
          </a:p>
          <a:p>
            <a:endParaRPr lang="en-GB" sz="1300" dirty="0">
              <a:solidFill>
                <a:srgbClr val="262626"/>
              </a:solidFill>
            </a:endParaRPr>
          </a:p>
          <a:p>
            <a:r>
              <a:rPr lang="en-GB" sz="1300" dirty="0">
                <a:solidFill>
                  <a:srgbClr val="262626"/>
                </a:solidFill>
              </a:rPr>
              <a:t>Application of a full Event data set, such as those from StatsBomb and </a:t>
            </a:r>
            <a:r>
              <a:rPr lang="en-GB" sz="1300" dirty="0" err="1">
                <a:solidFill>
                  <a:srgbClr val="262626"/>
                </a:solidFill>
              </a:rPr>
              <a:t>Wyscout</a:t>
            </a:r>
            <a:r>
              <a:rPr lang="en-GB" sz="1300" dirty="0">
                <a:solidFill>
                  <a:srgbClr val="262626"/>
                </a:solidFill>
              </a:rPr>
              <a:t>, to create an Expected Goals model with more features. Such features that were not possible to include in this model but that could be added with Event and/or Tracking data include: strong/weak foot, flag for counter attack, flag for smart pass, determine whether a shot had been immediately taken before, whether the shot was from a cross. This is discussed in more detail in the Feature Engineering section (section 9) of the </a:t>
            </a:r>
            <a:r>
              <a:rPr lang="en-GB" sz="1300" dirty="0">
                <a:solidFill>
                  <a:srgbClr val="0D0D0D"/>
                </a:solidFill>
              </a:rPr>
              <a:t>Chance Quality Model notebook [</a:t>
            </a:r>
            <a:r>
              <a:rPr lang="en-GB" sz="1300" dirty="0">
                <a:solidFill>
                  <a:srgbClr val="0D0D0D"/>
                </a:solidFill>
                <a:hlinkClick r:id="rId7"/>
              </a:rPr>
              <a:t>link</a:t>
            </a:r>
            <a:r>
              <a:rPr lang="en-GB" sz="1300" dirty="0">
                <a:solidFill>
                  <a:srgbClr val="0D0D0D"/>
                </a:solidFill>
              </a:rPr>
              <a:t>]. </a:t>
            </a:r>
            <a:r>
              <a:rPr lang="en-GB" sz="1300" dirty="0">
                <a:solidFill>
                  <a:srgbClr val="262626"/>
                </a:solidFill>
              </a:rPr>
              <a:t>A comparison of the features used in the respected </a:t>
            </a:r>
            <a:r>
              <a:rPr lang="en-GB" sz="1300" dirty="0" err="1">
                <a:solidFill>
                  <a:srgbClr val="262626"/>
                </a:solidFill>
              </a:rPr>
              <a:t>xG</a:t>
            </a:r>
            <a:r>
              <a:rPr lang="en-GB" sz="1300" dirty="0">
                <a:solidFill>
                  <a:srgbClr val="262626"/>
                </a:solidFill>
              </a:rPr>
              <a:t> models by </a:t>
            </a:r>
            <a:r>
              <a:rPr lang="en-GB" sz="1300" dirty="0">
                <a:solidFill>
                  <a:srgbClr val="262626"/>
                </a:solidFill>
                <a:hlinkClick r:id="rId8"/>
              </a:rPr>
              <a:t>Sam Green</a:t>
            </a:r>
            <a:r>
              <a:rPr lang="en-GB" sz="1300" dirty="0">
                <a:solidFill>
                  <a:srgbClr val="262626"/>
                </a:solidFill>
              </a:rPr>
              <a:t> and </a:t>
            </a:r>
            <a:r>
              <a:rPr lang="en-GB" sz="1300" dirty="0">
                <a:solidFill>
                  <a:srgbClr val="262626"/>
                </a:solidFill>
                <a:hlinkClick r:id="rId9"/>
              </a:rPr>
              <a:t>Michael Caley</a:t>
            </a:r>
            <a:r>
              <a:rPr lang="en-GB" sz="1300" dirty="0">
                <a:solidFill>
                  <a:srgbClr val="262626"/>
                </a:solidFill>
              </a:rPr>
              <a:t> can be found in the index.</a:t>
            </a:r>
          </a:p>
          <a:p>
            <a:endParaRPr lang="en-GB" sz="1300" dirty="0">
              <a:solidFill>
                <a:srgbClr val="0D0D0D"/>
              </a:solidFill>
            </a:endParaRPr>
          </a:p>
          <a:p>
            <a:r>
              <a:rPr lang="en-GB" sz="1300" dirty="0">
                <a:solidFill>
                  <a:srgbClr val="0D0D0D"/>
                </a:solidFill>
              </a:rPr>
              <a:t>To see really test the performance of this model, it would be great to quality test performance and </a:t>
            </a:r>
            <a:r>
              <a:rPr lang="en-GB" sz="1300" dirty="0" err="1">
                <a:solidFill>
                  <a:srgbClr val="0D0D0D"/>
                </a:solidFill>
              </a:rPr>
              <a:t>xG</a:t>
            </a:r>
            <a:r>
              <a:rPr lang="en-GB" sz="1300" dirty="0">
                <a:solidFill>
                  <a:srgbClr val="0D0D0D"/>
                </a:solidFill>
              </a:rPr>
              <a:t> prediction with those of other providers such as StatsBomb and observe the level of variance in predictions between this basic model and a professional one created using a much larger dataset with much more features.</a:t>
            </a:r>
          </a:p>
          <a:p>
            <a:endParaRPr lang="en-GB" sz="1300" dirty="0">
              <a:solidFill>
                <a:srgbClr val="0D0D0D"/>
              </a:solidFill>
            </a:endParaRPr>
          </a:p>
          <a:p>
            <a:r>
              <a:rPr lang="en-GB" sz="1300" dirty="0">
                <a:solidFill>
                  <a:srgbClr val="0D0D0D"/>
                </a:solidFill>
              </a:rPr>
              <a:t>Creation of separate Expected Goals models for Direct Free Kicks and Corners. Currently, only Open-Play shots considered and a </a:t>
            </a:r>
            <a:r>
              <a:rPr lang="en-GB" sz="1300" dirty="0" err="1">
                <a:solidFill>
                  <a:srgbClr val="0D0D0D"/>
                </a:solidFill>
              </a:rPr>
              <a:t>xG</a:t>
            </a:r>
            <a:r>
              <a:rPr lang="en-GB" sz="1300" dirty="0">
                <a:solidFill>
                  <a:srgbClr val="0D0D0D"/>
                </a:solidFill>
              </a:rPr>
              <a:t> value for penalties was taken from StatsBomb/</a:t>
            </a:r>
            <a:r>
              <a:rPr lang="en-GB" sz="1300" dirty="0" err="1">
                <a:solidFill>
                  <a:srgbClr val="0D0D0D"/>
                </a:solidFill>
              </a:rPr>
              <a:t>FBref</a:t>
            </a:r>
            <a:r>
              <a:rPr lang="en-GB" sz="1300" dirty="0">
                <a:solidFill>
                  <a:srgbClr val="0D0D0D"/>
                </a:solidFill>
              </a:rPr>
              <a:t> [</a:t>
            </a:r>
            <a:r>
              <a:rPr lang="en-GB" sz="1300" dirty="0">
                <a:solidFill>
                  <a:srgbClr val="0D0D0D"/>
                </a:solidFill>
                <a:hlinkClick r:id="rId10"/>
              </a:rPr>
              <a:t>link</a:t>
            </a:r>
            <a:r>
              <a:rPr lang="en-GB" sz="1300" dirty="0">
                <a:solidFill>
                  <a:srgbClr val="0D0D0D"/>
                </a:solidFill>
              </a:rPr>
              <a:t>]. </a:t>
            </a:r>
          </a:p>
          <a:p>
            <a:endParaRPr lang="en-GB" sz="1300" dirty="0">
              <a:solidFill>
                <a:srgbClr val="262626"/>
              </a:solidFill>
            </a:endParaRPr>
          </a:p>
          <a:p>
            <a:r>
              <a:rPr lang="en-GB" sz="1300" dirty="0">
                <a:solidFill>
                  <a:srgbClr val="262626"/>
                </a:solidFill>
              </a:rPr>
              <a:t>Add fake shots to the shots data – see David Sumpter’s tweet for the benefits of including fake data in an Expected Goals model </a:t>
            </a:r>
            <a:r>
              <a:rPr lang="en-GB" sz="1300" dirty="0">
                <a:solidFill>
                  <a:srgbClr val="0D0D0D"/>
                </a:solidFill>
              </a:rPr>
              <a:t>[</a:t>
            </a:r>
            <a:r>
              <a:rPr lang="en-GB" sz="1300" dirty="0">
                <a:solidFill>
                  <a:srgbClr val="0D0D0D"/>
                </a:solidFill>
                <a:hlinkClick r:id="rId11"/>
              </a:rPr>
              <a:t>link</a:t>
            </a:r>
            <a:r>
              <a:rPr lang="en-GB" sz="13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Chance Quality Model</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92877"/>
            <a:ext cx="11417300" cy="424423"/>
          </a:xfrm>
        </p:spPr>
        <p:txBody>
          <a:bodyPr/>
          <a:lstStyle/>
          <a:p>
            <a:r>
              <a:rPr lang="en-GB" sz="900" dirty="0"/>
              <a:t>All code for this challenge: </a:t>
            </a:r>
            <a:r>
              <a:rPr lang="en-GB" sz="900" dirty="0">
                <a:hlinkClick r:id="rId12"/>
              </a:rPr>
              <a:t>https://github.com/eddwebster/mcfc_submission/tree/master/notebooks/</a:t>
            </a:r>
            <a:r>
              <a:rPr lang="en-GB" sz="900" dirty="0"/>
              <a:t>.</a:t>
            </a:r>
          </a:p>
          <a:p>
            <a:r>
              <a:rPr lang="en-GB" sz="900" dirty="0"/>
              <a:t>Notebook to create the Chance Quality Model from the shots data: </a:t>
            </a:r>
            <a:r>
              <a:rPr lang="en-GB" sz="900" dirty="0">
                <a:hlinkClick r:id="rId13"/>
              </a:rPr>
              <a:t>https://github.com/eddwebster/mcfc_submission/blob/main/notebooks/chance_quality_modelling/Creating%20a%20Chance%20Quality%20Model%20from%20Shots%20Data.ipynb</a:t>
            </a:r>
            <a:r>
              <a:rPr lang="en-GB" sz="900" dirty="0"/>
              <a:t> </a:t>
            </a:r>
          </a:p>
        </p:txBody>
      </p:sp>
    </p:spTree>
    <p:extLst>
      <p:ext uri="{BB962C8B-B14F-4D97-AF65-F5344CB8AC3E}">
        <p14:creationId xmlns:p14="http://schemas.microsoft.com/office/powerpoint/2010/main" val="223247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11417300" cy="4382103"/>
          </a:xfrm>
        </p:spPr>
        <p:txBody>
          <a:bodyPr lIns="0" tIns="0" rIns="0" bIns="0" anchor="t">
            <a:noAutofit/>
          </a:bodyPr>
          <a:lstStyle/>
          <a:p>
            <a:r>
              <a:rPr lang="en-GB" sz="1500" dirty="0">
                <a:solidFill>
                  <a:srgbClr val="0D0D0D"/>
                </a:solidFill>
              </a:rPr>
              <a:t>This current analysis only focuses on the shots taken by the teams. The next stage of this analysis would be to apply this Tracking data, not to just a Shots dataset, but to a full Events dataset, taking the basic concepts of analysis and feature extraction observed in this submission and then start to apply more sophisticated modeling approaches such as Pitch Control or Expected Possession Value (EPV) models such as the </a:t>
            </a:r>
            <a:r>
              <a:rPr lang="en-GB" sz="1500" dirty="0">
                <a:solidFill>
                  <a:srgbClr val="0D0D0D"/>
                </a:solidFill>
                <a:hlinkClick r:id="rId3"/>
              </a:rPr>
              <a:t>VAEP</a:t>
            </a:r>
            <a:r>
              <a:rPr lang="en-GB" sz="1500" dirty="0">
                <a:solidFill>
                  <a:srgbClr val="0D0D0D"/>
                </a:solidFill>
              </a:rPr>
              <a:t> model by </a:t>
            </a:r>
            <a:r>
              <a:rPr lang="en-GB" sz="1500" dirty="0" err="1">
                <a:solidFill>
                  <a:srgbClr val="0D0D0D"/>
                </a:solidFill>
              </a:rPr>
              <a:t>SciSports</a:t>
            </a:r>
            <a:r>
              <a:rPr lang="en-GB" sz="1500" dirty="0">
                <a:solidFill>
                  <a:srgbClr val="0D0D0D"/>
                </a:solidFill>
              </a:rPr>
              <a:t> and </a:t>
            </a:r>
            <a:r>
              <a:rPr lang="en-GB" sz="1500" dirty="0" err="1">
                <a:solidFill>
                  <a:srgbClr val="0D0D0D"/>
                </a:solidFill>
              </a:rPr>
              <a:t>KULeuven</a:t>
            </a:r>
            <a:r>
              <a:rPr lang="en-GB" sz="1500" dirty="0">
                <a:solidFill>
                  <a:srgbClr val="0D0D0D"/>
                </a:solidFill>
              </a:rPr>
              <a:t>, or the </a:t>
            </a:r>
            <a:r>
              <a:rPr lang="en-GB" sz="1500" dirty="0">
                <a:solidFill>
                  <a:srgbClr val="0D0D0D"/>
                </a:solidFill>
                <a:hlinkClick r:id="rId4"/>
              </a:rPr>
              <a:t>Expected Threat (xT)</a:t>
            </a:r>
            <a:r>
              <a:rPr lang="en-GB" sz="1500" dirty="0">
                <a:solidFill>
                  <a:srgbClr val="0D0D0D"/>
                </a:solidFill>
              </a:rPr>
              <a:t> model by </a:t>
            </a:r>
            <a:r>
              <a:rPr lang="en-GB" sz="1500" dirty="0">
                <a:solidFill>
                  <a:srgbClr val="0D0D0D"/>
                </a:solidFill>
                <a:hlinkClick r:id="rId5"/>
              </a:rPr>
              <a:t>Karun Singh</a:t>
            </a:r>
            <a:r>
              <a:rPr lang="en-GB" sz="1500" dirty="0">
                <a:solidFill>
                  <a:srgbClr val="0D0D0D"/>
                </a:solidFill>
              </a:rPr>
              <a:t>. This can be taken on further, by combining these two modelling approaches to analyse value that certain actions of interest brought to the team during a particular play in the match and determine the Expected Value-Added. This was unfortunately not possible to do in this analysis as the Event data provided only included Shot data, but it would be something I would like to take on and do in the future, using publicly available Event data from StatsBomb and </a:t>
            </a:r>
            <a:r>
              <a:rPr lang="en-GB" sz="1500" dirty="0" err="1">
                <a:solidFill>
                  <a:srgbClr val="0D0D0D"/>
                </a:solidFill>
              </a:rPr>
              <a:t>Wyscout</a:t>
            </a:r>
            <a:r>
              <a:rPr lang="en-GB" sz="1500" dirty="0">
                <a:solidFill>
                  <a:srgbClr val="0D0D0D"/>
                </a:solidFill>
              </a:rPr>
              <a:t>, with the sample Tracking data from Metrica Sports. </a:t>
            </a:r>
            <a:r>
              <a:rPr lang="en-GB" sz="1500" dirty="0">
                <a:solidFill>
                  <a:srgbClr val="262626"/>
                </a:solidFill>
              </a:rPr>
              <a:t>More detail about these models can be found in my the Data Science pack that I submitted in my initial application (see: </a:t>
            </a:r>
            <a:r>
              <a:rPr lang="en-GB" sz="1500" u="sng" dirty="0">
                <a:solidFill>
                  <a:srgbClr val="00275E"/>
                </a:solidFill>
                <a:hlinkClick r:id="rId6">
                  <a:extLst>
                    <a:ext uri="{A12FA001-AC4F-418D-AE19-62706E023703}">
                      <ahyp:hlinkClr xmlns:ahyp="http://schemas.microsoft.com/office/drawing/2018/hyperlinkcolor" val="tx"/>
                    </a:ext>
                  </a:extLst>
                </a:hlinkClick>
              </a:rPr>
              <a:t>https://docs.google.com/presentation/d/16stYbJoI8aYqtn_grJHSdTbMA1xwo-Iy9g9JJruMOBQ/edit?usp=sharing</a:t>
            </a:r>
            <a:r>
              <a:rPr lang="en-GB" sz="1500" dirty="0">
                <a:solidFill>
                  <a:srgbClr val="262626"/>
                </a:solidFill>
              </a:rPr>
              <a:t>). </a:t>
            </a:r>
          </a:p>
          <a:p>
            <a:endParaRPr lang="en-GB" sz="1500" dirty="0">
              <a:solidFill>
                <a:srgbClr val="262626"/>
              </a:solidFill>
            </a:endParaRPr>
          </a:p>
          <a:p>
            <a:r>
              <a:rPr lang="en-GB" sz="1500" dirty="0">
                <a:solidFill>
                  <a:srgbClr val="262626"/>
                </a:solidFill>
              </a:rPr>
              <a:t>Further enrich the Event data through Tracking data, adding further detail and specificity, which again can be used to further improve the Expected Goals model. This was observed in this analysis with addition of the Intervening and Interfering teammates and opponents. Features that were not considered in this analysis, include aspects such as the goalkeeper and defender positions in the moment of the shot e.g.: how much of the goal was covered by the goalkeeper? are the defenders in position? These are attributes that can be derived from the Tracking data to gain additional insight previously not possible.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Tracking Data Analysis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63382"/>
            <a:ext cx="11417300" cy="453918"/>
          </a:xfrm>
        </p:spPr>
        <p:txBody>
          <a:bodyPr/>
          <a:lstStyle/>
          <a:p>
            <a:r>
              <a:rPr lang="en-GB" sz="900" dirty="0"/>
              <a:t>All code for this challenge: </a:t>
            </a:r>
            <a:r>
              <a:rPr lang="en-GB" sz="900" dirty="0">
                <a:hlinkClick r:id="rId7"/>
              </a:rPr>
              <a:t>https://github.com/eddwebster/mcfc_submission/tree/master/notebooks/</a:t>
            </a:r>
            <a:r>
              <a:rPr lang="en-GB" sz="900" dirty="0"/>
              <a:t>.</a:t>
            </a:r>
          </a:p>
          <a:p>
            <a:r>
              <a:rPr lang="en-GB" sz="900" dirty="0"/>
              <a:t>Notebook to work with the Metrica Sports Event and Tracking data: </a:t>
            </a:r>
            <a:r>
              <a:rPr lang="en-GB" sz="900" dirty="0">
                <a:hlinkClick r:id="rId8"/>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9"/>
              </a:rPr>
              <a:t>https://github.com/metrica-sports/sample-data</a:t>
            </a:r>
            <a:endParaRPr lang="en-GB" sz="900" dirty="0">
              <a:solidFill>
                <a:schemeClr val="bg1">
                  <a:lumMod val="50000"/>
                </a:schemeClr>
              </a:solidFill>
            </a:endParaRPr>
          </a:p>
        </p:txBody>
      </p:sp>
    </p:spTree>
    <p:extLst>
      <p:ext uri="{BB962C8B-B14F-4D97-AF65-F5344CB8AC3E}">
        <p14:creationId xmlns:p14="http://schemas.microsoft.com/office/powerpoint/2010/main" val="4042450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7" y="1373876"/>
            <a:ext cx="10663357" cy="4465516"/>
          </a:xfrm>
        </p:spPr>
        <p:txBody>
          <a:bodyPr lIns="0" tIns="0" rIns="0" bIns="0" anchor="t"/>
          <a:lstStyle/>
          <a:p>
            <a:pPr marL="0" indent="0">
              <a:buNone/>
            </a:pPr>
            <a:r>
              <a:rPr lang="en-GB" sz="2000" dirty="0">
                <a:solidFill>
                  <a:srgbClr val="0D0D0D"/>
                </a:solidFill>
              </a:rPr>
              <a:t>Defined, built, trained, and evaluated a Chance Quality Model with Shots data, using Expected Goals and Logistic Regression.</a:t>
            </a:r>
          </a:p>
          <a:p>
            <a:pPr marL="0" indent="0">
              <a:buNone/>
            </a:pPr>
            <a:endParaRPr lang="en-GB" sz="2000" dirty="0">
              <a:solidFill>
                <a:srgbClr val="0D0D0D"/>
              </a:solidFill>
            </a:endParaRPr>
          </a:p>
          <a:p>
            <a:pPr marL="0" indent="0">
              <a:buNone/>
            </a:pPr>
            <a:r>
              <a:rPr lang="en-GB" sz="2000" dirty="0">
                <a:solidFill>
                  <a:srgbClr val="0D0D0D"/>
                </a:solidFill>
              </a:rPr>
              <a:t>Determined the shots from game 2 of the sample Metrica Sports Tracking and Event data and made these available for predictions using the Chance Quality Model.</a:t>
            </a:r>
          </a:p>
          <a:p>
            <a:pPr marL="0" indent="0">
              <a:buNone/>
            </a:pPr>
            <a:endParaRPr lang="en-GB" sz="2000" dirty="0">
              <a:solidFill>
                <a:srgbClr val="0D0D0D"/>
              </a:solidFill>
            </a:endParaRPr>
          </a:p>
          <a:p>
            <a:pPr marL="0" indent="0">
              <a:buNone/>
            </a:pPr>
            <a:r>
              <a:rPr lang="en-GB" sz="2000" dirty="0">
                <a:solidFill>
                  <a:srgbClr val="0D0D0D"/>
                </a:solidFill>
              </a:rPr>
              <a:t>Assessed the teams in game 2 of the sample Metrica Sports data through application of the Chance Quality Model (derived in step 1) and exported Metrica Sports shot data (derived in step 2), to determine that based on chances created and the Expected Goals predicted, the Away team was more deserving of being the winner of the match, despite losing the game three goals to two to the Home team. However, as this is over just a 90 minute period, this analysis should be treated with caution.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Summary of this data challenge submission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Conclusion</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endParaRPr lang="en-GB" dirty="0"/>
          </a:p>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293775"/>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3191321"/>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Tree>
    <p:extLst>
      <p:ext uri="{BB962C8B-B14F-4D97-AF65-F5344CB8AC3E}">
        <p14:creationId xmlns:p14="http://schemas.microsoft.com/office/powerpoint/2010/main" val="144830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33954" y="1257763"/>
            <a:ext cx="9103403" cy="4818572"/>
          </a:xfrm>
        </p:spPr>
        <p:txBody>
          <a:bodyPr lIns="0" tIns="0" rIns="0" bIns="0" anchor="t">
            <a:noAutofit/>
          </a:bodyPr>
          <a:lstStyle/>
          <a:p>
            <a:pPr marL="239395" indent="-239395"/>
            <a:r>
              <a:rPr lang="en-GB" sz="1200" b="1" dirty="0">
                <a:solidFill>
                  <a:srgbClr val="0D0D0D"/>
                </a:solidFill>
              </a:rPr>
              <a:t>GitHub:</a:t>
            </a:r>
          </a:p>
          <a:p>
            <a:pPr marL="527388" lvl="1" indent="-239395"/>
            <a:r>
              <a:rPr lang="en-GB" sz="1200" dirty="0">
                <a:solidFill>
                  <a:srgbClr val="0D0D0D"/>
                </a:solidFill>
              </a:rPr>
              <a:t>General: </a:t>
            </a:r>
            <a:r>
              <a:rPr lang="en-GB" sz="1200" dirty="0">
                <a:solidFill>
                  <a:srgbClr val="00275E"/>
                </a:solidFill>
                <a:hlinkClick r:id="rId3">
                  <a:extLst>
                    <a:ext uri="{A12FA001-AC4F-418D-AE19-62706E023703}">
                      <ahyp:hlinkClr xmlns:ahyp="http://schemas.microsoft.com/office/drawing/2018/hyperlinkcolor" val="tx"/>
                    </a:ext>
                  </a:extLst>
                </a:hlinkClick>
              </a:rPr>
              <a:t>github.com/eddwebster</a:t>
            </a:r>
            <a:endParaRPr lang="en-GB" sz="1200" dirty="0">
              <a:solidFill>
                <a:srgbClr val="00275E"/>
              </a:solidFill>
            </a:endParaRPr>
          </a:p>
          <a:p>
            <a:pPr marL="1007376" lvl="2" indent="-239395"/>
            <a:r>
              <a:rPr lang="en-GB" sz="1200" dirty="0">
                <a:solidFill>
                  <a:srgbClr val="0D0D0D"/>
                </a:solidFill>
              </a:rPr>
              <a:t>Manchester City Junior Data Scientist submission: </a:t>
            </a:r>
            <a:r>
              <a:rPr lang="en-GB" sz="1200" dirty="0">
                <a:solidFill>
                  <a:srgbClr val="00275E"/>
                </a:solidFill>
                <a:hlinkClick r:id="rId4">
                  <a:extLst>
                    <a:ext uri="{A12FA001-AC4F-418D-AE19-62706E023703}">
                      <ahyp:hlinkClr xmlns:ahyp="http://schemas.microsoft.com/office/drawing/2018/hyperlinkcolor" val="tx"/>
                    </a:ext>
                  </a:extLst>
                </a:hlinkClick>
              </a:rPr>
              <a:t>github.com/eddwebster/mcfc_submission</a:t>
            </a:r>
            <a:endParaRPr lang="en-GB" sz="1200" dirty="0">
              <a:solidFill>
                <a:srgbClr val="0D0D0D"/>
              </a:solidFill>
            </a:endParaRPr>
          </a:p>
          <a:p>
            <a:pPr marL="1007376" lvl="2" indent="-239395"/>
            <a:r>
              <a:rPr lang="en-GB" sz="1200" dirty="0">
                <a:solidFill>
                  <a:srgbClr val="0D0D0D"/>
                </a:solidFill>
              </a:rPr>
              <a:t>Football analytics: </a:t>
            </a:r>
            <a:r>
              <a:rPr lang="en-GB" sz="1200" dirty="0">
                <a:solidFill>
                  <a:srgbClr val="00275E"/>
                </a:solidFill>
                <a:hlinkClick r:id="rId5">
                  <a:extLst>
                    <a:ext uri="{A12FA001-AC4F-418D-AE19-62706E023703}">
                      <ahyp:hlinkClr xmlns:ahyp="http://schemas.microsoft.com/office/drawing/2018/hyperlinkcolor" val="tx"/>
                    </a:ext>
                  </a:extLst>
                </a:hlinkClick>
              </a:rPr>
              <a:t>github.com/eddwebster/football_analytics</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Google Drive of all code, data, visualisations, and analysis in this pack: </a:t>
            </a:r>
            <a:r>
              <a:rPr lang="en-GB" sz="1200" dirty="0">
                <a:solidFill>
                  <a:srgbClr val="00275E"/>
                </a:solidFill>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Slide decks:</a:t>
            </a:r>
          </a:p>
          <a:p>
            <a:pPr marL="527388" lvl="1" indent="-239395"/>
            <a:r>
              <a:rPr lang="en-GB" sz="1200" dirty="0">
                <a:solidFill>
                  <a:srgbClr val="0D0D0D"/>
                </a:solidFill>
              </a:rPr>
              <a:t>Junior Data Science Challenge: </a:t>
            </a:r>
            <a:r>
              <a:rPr lang="en-GB" sz="1200" dirty="0">
                <a:solidFill>
                  <a:srgbClr val="0D0D0D"/>
                </a:solidFill>
                <a:hlinkClick r:id="rId7"/>
              </a:rPr>
              <a:t>https://docs.google.com/presentation/d/116D0U_ue2sv6hgLBgHniI228cRhph0qfMuOFA4uuxhs/edit?usp=sharing</a:t>
            </a:r>
            <a:endParaRPr lang="en-GB" sz="1200" dirty="0">
              <a:solidFill>
                <a:srgbClr val="0D0D0D"/>
              </a:solidFill>
            </a:endParaRPr>
          </a:p>
          <a:p>
            <a:pPr marL="527388" lvl="1" indent="-239395"/>
            <a:r>
              <a:rPr lang="en-GB" sz="1200" dirty="0">
                <a:solidFill>
                  <a:srgbClr val="0D0D0D"/>
                </a:solidFill>
              </a:rPr>
              <a:t>Data Science pack (initial submission for Junior Data Scientist position): </a:t>
            </a:r>
            <a:r>
              <a:rPr lang="en-GB" sz="1200" dirty="0">
                <a:solidFill>
                  <a:srgbClr val="00275E"/>
                </a:solidFill>
                <a:hlinkClick r:id="rId8">
                  <a:extLst>
                    <a:ext uri="{A12FA001-AC4F-418D-AE19-62706E023703}">
                      <ahyp:hlinkClr xmlns:ahyp="http://schemas.microsoft.com/office/drawing/2018/hyperlinkcolor" val="tx"/>
                    </a:ext>
                  </a:extLst>
                </a:hlinkClick>
              </a:rPr>
              <a:t>https://docs.google.com/presentation/d/16stYbJoI8aYqtn_grJHSdTbMA1xwo-Iy9g9JJruMOBQ/edit?usp=sharing</a:t>
            </a:r>
            <a:endParaRPr lang="en-GB" sz="1200" dirty="0">
              <a:solidFill>
                <a:srgbClr val="00275E"/>
              </a:solidFill>
            </a:endParaRPr>
          </a:p>
          <a:p>
            <a:pPr marL="527388" lvl="1" indent="-239395"/>
            <a:r>
              <a:rPr lang="en-GB" sz="1200" dirty="0">
                <a:solidFill>
                  <a:srgbClr val="0D0D0D"/>
                </a:solidFill>
              </a:rPr>
              <a:t>Football Intelligence pack (previously submitted for Football Intelligence Analyst position): </a:t>
            </a:r>
            <a:r>
              <a:rPr lang="en-GB" sz="1200" dirty="0">
                <a:solidFill>
                  <a:srgbClr val="00275E"/>
                </a:solidFill>
                <a:hlinkClick r:id="rId9">
                  <a:extLst>
                    <a:ext uri="{A12FA001-AC4F-418D-AE19-62706E023703}">
                      <ahyp:hlinkClr xmlns:ahyp="http://schemas.microsoft.com/office/drawing/2018/hyperlinkcolor" val="tx"/>
                    </a:ext>
                  </a:extLst>
                </a:hlinkClick>
              </a:rPr>
              <a:t>https://docs.google.com/presentation/d/1uT6vT1J_FS10hW3hvWQx9ofqHUq8mT-kUbDRMrrUqH8/edit?usp=sharing</a:t>
            </a:r>
            <a:endParaRPr lang="en-GB" sz="1200" dirty="0">
              <a:solidFill>
                <a:srgbClr val="00275E"/>
              </a:solidFill>
            </a:endParaRPr>
          </a:p>
          <a:p>
            <a:pPr marL="239395" indent="-239395"/>
            <a:endParaRPr lang="en-GB" sz="1200" b="1" dirty="0">
              <a:solidFill>
                <a:srgbClr val="0D0D0D"/>
              </a:solidFill>
            </a:endParaRPr>
          </a:p>
          <a:p>
            <a:pPr marL="239395" indent="-239395"/>
            <a:r>
              <a:rPr lang="en-GB" sz="1200" b="1" dirty="0">
                <a:solidFill>
                  <a:srgbClr val="0D0D0D"/>
                </a:solidFill>
              </a:rPr>
              <a:t>Tableau Public profile: </a:t>
            </a:r>
            <a:r>
              <a:rPr lang="en-GB" sz="1200" dirty="0">
                <a:solidFill>
                  <a:srgbClr val="00275E"/>
                </a:solidFill>
                <a:hlinkClick r:id="rId10">
                  <a:extLst>
                    <a:ext uri="{A12FA001-AC4F-418D-AE19-62706E023703}">
                      <ahyp:hlinkClr xmlns:ahyp="http://schemas.microsoft.com/office/drawing/2018/hyperlinkcolor" val="tx"/>
                    </a:ext>
                  </a:extLst>
                </a:hlinkClick>
              </a:rPr>
              <a:t>public.tableau.com/profile/edd.webster</a:t>
            </a:r>
            <a:r>
              <a:rPr lang="en-GB" sz="1200" dirty="0">
                <a:solidFill>
                  <a:srgbClr val="0D0D0D"/>
                </a:solidFill>
              </a:rPr>
              <a:t>. </a:t>
            </a:r>
          </a:p>
          <a:p>
            <a:pPr marL="239395" indent="-239395"/>
            <a:endParaRPr lang="en-GB" sz="1200" dirty="0">
              <a:solidFill>
                <a:srgbClr val="0D0D0D"/>
              </a:solidFill>
            </a:endParaRPr>
          </a:p>
          <a:p>
            <a:pPr marL="239395" indent="-239395"/>
            <a:r>
              <a:rPr lang="en-GB" sz="1200" b="1" dirty="0">
                <a:solidFill>
                  <a:srgbClr val="0D0D0D"/>
                </a:solidFill>
              </a:rPr>
              <a:t>Website: </a:t>
            </a:r>
            <a:r>
              <a:rPr lang="en-GB" sz="1200" dirty="0">
                <a:solidFill>
                  <a:srgbClr val="00275E"/>
                </a:solidFill>
                <a:hlinkClick r:id="rId11">
                  <a:extLst>
                    <a:ext uri="{A12FA001-AC4F-418D-AE19-62706E023703}">
                      <ahyp:hlinkClr xmlns:ahyp="http://schemas.microsoft.com/office/drawing/2018/hyperlinkcolor" val="tx"/>
                    </a:ext>
                  </a:extLst>
                </a:hlinkClick>
              </a:rPr>
              <a:t>eddwebster.com</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LinkedIn: </a:t>
            </a:r>
            <a:r>
              <a:rPr lang="en-GB" sz="1200" dirty="0">
                <a:solidFill>
                  <a:srgbClr val="00275E"/>
                </a:solidFill>
                <a:hlinkClick r:id="rId12">
                  <a:extLst>
                    <a:ext uri="{A12FA001-AC4F-418D-AE19-62706E023703}">
                      <ahyp:hlinkClr xmlns:ahyp="http://schemas.microsoft.com/office/drawing/2018/hyperlinkcolor" val="tx"/>
                    </a:ext>
                  </a:extLst>
                </a:hlinkClick>
              </a:rPr>
              <a:t>linkedin.com/in/eddwebster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Twitter: </a:t>
            </a:r>
            <a:r>
              <a:rPr lang="en-GB" sz="1200" dirty="0">
                <a:solidFill>
                  <a:srgbClr val="00275E"/>
                </a:solidFill>
                <a:hlinkClick r:id="rId13">
                  <a:extLst>
                    <a:ext uri="{A12FA001-AC4F-418D-AE19-62706E023703}">
                      <ahyp:hlinkClr xmlns:ahyp="http://schemas.microsoft.com/office/drawing/2018/hyperlinkcolor" val="tx"/>
                    </a:ext>
                  </a:extLst>
                </a:hlinkClick>
              </a:rPr>
              <a:t>@eddwebster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Email: </a:t>
            </a:r>
            <a:r>
              <a:rPr lang="en-GB" sz="1200" dirty="0">
                <a:solidFill>
                  <a:srgbClr val="00275E"/>
                </a:solidFill>
                <a:hlinkClick r:id="rId14">
                  <a:extLst>
                    <a:ext uri="{A12FA001-AC4F-418D-AE19-62706E023703}">
                      <ahyp:hlinkClr xmlns:ahyp="http://schemas.microsoft.com/office/drawing/2018/hyperlinkcolor" val="tx"/>
                    </a:ext>
                  </a:extLst>
                </a:hlinkClick>
              </a:rPr>
              <a:t>edward.webster@cityfootball.com</a:t>
            </a:r>
            <a:r>
              <a:rPr lang="en-GB" sz="1200" dirty="0">
                <a:solidFill>
                  <a:srgbClr val="0D0D0D"/>
                </a:solidFill>
              </a:rPr>
              <a:t> and </a:t>
            </a:r>
            <a:r>
              <a:rPr lang="en-GB" sz="1200" dirty="0">
                <a:solidFill>
                  <a:srgbClr val="00275E"/>
                </a:solidFill>
                <a:hlinkClick r:id="rId15">
                  <a:extLst>
                    <a:ext uri="{A12FA001-AC4F-418D-AE19-62706E023703}">
                      <ahyp:hlinkClr xmlns:ahyp="http://schemas.microsoft.com/office/drawing/2018/hyperlinkcolor" val="tx"/>
                    </a:ext>
                  </a:extLst>
                </a:hlinkClick>
              </a:rPr>
              <a:t>edd.j.webster@gmail.com</a:t>
            </a:r>
            <a:r>
              <a:rPr lang="en-GB" sz="1200" dirty="0">
                <a:solidFill>
                  <a:srgbClr val="0D0D0D"/>
                </a:solidFill>
              </a:rPr>
              <a:t>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For More Information</a:t>
            </a:r>
            <a:endParaRPr lang="en-GB" dirty="0">
              <a:solidFill>
                <a:srgbClr val="28A0D3"/>
              </a:solidFill>
            </a:endParaRPr>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37357" y="1271874"/>
            <a:ext cx="2620689" cy="263369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46203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Appendix</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023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878282"/>
            <a:ext cx="11523406" cy="2464279"/>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Introduction and Challenge Brief</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0">
            <a:extLst>
              <a:ext uri="{FF2B5EF4-FFF2-40B4-BE49-F238E27FC236}">
                <a16:creationId xmlns:a16="http://schemas.microsoft.com/office/drawing/2014/main" id="{433DC5B1-83D6-D548-97E3-BCEE83495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25001"/>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E37EEC08-36F9-ED47-B13F-B2DA6FDF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05311"/>
            <a:ext cx="2598975" cy="33981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1ABDFB-3E1D-6B49-BF8F-20493840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13" y="1293670"/>
            <a:ext cx="2621084" cy="3392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Full progression of handling unlikely and irregular shots in the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Treatment of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p:txBody>
      </p:sp>
      <p:sp>
        <p:nvSpPr>
          <p:cNvPr id="12" name="TextBox 11">
            <a:extLst>
              <a:ext uri="{FF2B5EF4-FFF2-40B4-BE49-F238E27FC236}">
                <a16:creationId xmlns:a16="http://schemas.microsoft.com/office/drawing/2014/main" id="{7DEF98B5-2BC3-9F46-8CA0-A16880EF48BA}"/>
              </a:ext>
            </a:extLst>
          </p:cNvPr>
          <p:cNvSpPr txBox="1"/>
          <p:nvPr/>
        </p:nvSpPr>
        <p:spPr>
          <a:xfrm>
            <a:off x="62917" y="1118451"/>
            <a:ext cx="440273" cy="369332"/>
          </a:xfrm>
          <a:prstGeom prst="rect">
            <a:avLst/>
          </a:prstGeom>
          <a:noFill/>
        </p:spPr>
        <p:txBody>
          <a:bodyPr wrap="square" rtlCol="0">
            <a:spAutoFit/>
          </a:bodyPr>
          <a:lstStyle/>
          <a:p>
            <a:pPr algn="ctr"/>
            <a:r>
              <a:rPr lang="en-US" b="1" dirty="0">
                <a:solidFill>
                  <a:srgbClr val="00275E"/>
                </a:solidFill>
              </a:rPr>
              <a:t>A</a:t>
            </a:r>
          </a:p>
        </p:txBody>
      </p:sp>
      <p:sp>
        <p:nvSpPr>
          <p:cNvPr id="13" name="TextBox 12">
            <a:extLst>
              <a:ext uri="{FF2B5EF4-FFF2-40B4-BE49-F238E27FC236}">
                <a16:creationId xmlns:a16="http://schemas.microsoft.com/office/drawing/2014/main" id="{6553D0BD-BD2E-C94E-BFA6-FA8387849EC0}"/>
              </a:ext>
            </a:extLst>
          </p:cNvPr>
          <p:cNvSpPr txBox="1"/>
          <p:nvPr/>
        </p:nvSpPr>
        <p:spPr>
          <a:xfrm>
            <a:off x="308532" y="4738766"/>
            <a:ext cx="2661040" cy="507831"/>
          </a:xfrm>
          <a:prstGeom prst="rect">
            <a:avLst/>
          </a:prstGeom>
          <a:noFill/>
        </p:spPr>
        <p:txBody>
          <a:bodyPr wrap="square" rtlCol="0">
            <a:spAutoFit/>
          </a:bodyPr>
          <a:lstStyle/>
          <a:p>
            <a:r>
              <a:rPr lang="en-US" sz="900" b="1" dirty="0">
                <a:solidFill>
                  <a:srgbClr val="00275E"/>
                </a:solidFill>
              </a:rPr>
              <a:t>Fig. A: Heatmap of shots in the dataset, the center of the goal outside the 6-yard-box the most frequent.</a:t>
            </a:r>
          </a:p>
        </p:txBody>
      </p:sp>
      <p:sp>
        <p:nvSpPr>
          <p:cNvPr id="14" name="TextBox 13">
            <a:extLst>
              <a:ext uri="{FF2B5EF4-FFF2-40B4-BE49-F238E27FC236}">
                <a16:creationId xmlns:a16="http://schemas.microsoft.com/office/drawing/2014/main" id="{687EFF58-D10D-E246-916E-540C5011200F}"/>
              </a:ext>
            </a:extLst>
          </p:cNvPr>
          <p:cNvSpPr txBox="1"/>
          <p:nvPr/>
        </p:nvSpPr>
        <p:spPr>
          <a:xfrm>
            <a:off x="3357688" y="4736102"/>
            <a:ext cx="2661040" cy="369332"/>
          </a:xfrm>
          <a:prstGeom prst="rect">
            <a:avLst/>
          </a:prstGeom>
          <a:noFill/>
        </p:spPr>
        <p:txBody>
          <a:bodyPr wrap="square" rtlCol="0">
            <a:spAutoFit/>
          </a:bodyPr>
          <a:lstStyle/>
          <a:p>
            <a:r>
              <a:rPr lang="en-US" sz="900" b="1" dirty="0">
                <a:solidFill>
                  <a:srgbClr val="00275E"/>
                </a:solidFill>
              </a:rPr>
              <a:t>Fig. B: Heatmap of goals in the dataset, most scored within the 6-yard/18-yard box. </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16670"/>
            <a:ext cx="2661040" cy="923330"/>
          </a:xfrm>
          <a:prstGeom prst="rect">
            <a:avLst/>
          </a:prstGeom>
          <a:noFill/>
        </p:spPr>
        <p:txBody>
          <a:bodyPr wrap="square" rtlCol="0">
            <a:spAutoFit/>
          </a:bodyPr>
          <a:lstStyle/>
          <a:p>
            <a:r>
              <a:rPr lang="en-US" sz="900" b="1" dirty="0">
                <a:solidFill>
                  <a:srgbClr val="00275E"/>
                </a:solidFill>
              </a:rPr>
              <a:t>Fig. C: Heatmap of the proportions of shots to goals in the dataset (goals divided by shots). This </a:t>
            </a:r>
            <a:r>
              <a:rPr lang="en-US" sz="900" b="1" dirty="0" err="1">
                <a:solidFill>
                  <a:srgbClr val="00275E"/>
                </a:solidFill>
              </a:rPr>
              <a:t>visualisation</a:t>
            </a:r>
            <a:r>
              <a:rPr lang="en-US" sz="900" b="1" dirty="0">
                <a:solidFill>
                  <a:srgbClr val="00275E"/>
                </a:solidFill>
              </a:rPr>
              <a:t>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689348"/>
            <a:ext cx="2661040" cy="784830"/>
          </a:xfrm>
          <a:prstGeom prst="rect">
            <a:avLst/>
          </a:prstGeom>
          <a:noFill/>
        </p:spPr>
        <p:txBody>
          <a:bodyPr wrap="square" rtlCol="0">
            <a:spAutoFit/>
          </a:bodyPr>
          <a:lstStyle/>
          <a:p>
            <a:r>
              <a:rPr lang="en-US" sz="900" b="1" dirty="0">
                <a:solidFill>
                  <a:srgbClr val="00275E"/>
                </a:solidFill>
              </a:rPr>
              <a:t>Fig. D: Heatmap of the proportions of shots to goals in the dataset post-outlier treatment. These outliers have now been removed to prevent this affecting the Chance Quality model. </a:t>
            </a:r>
          </a:p>
        </p:txBody>
      </p:sp>
      <p:sp>
        <p:nvSpPr>
          <p:cNvPr id="17" name="TextBox 16">
            <a:extLst>
              <a:ext uri="{FF2B5EF4-FFF2-40B4-BE49-F238E27FC236}">
                <a16:creationId xmlns:a16="http://schemas.microsoft.com/office/drawing/2014/main" id="{45629108-3A7A-4945-BDAA-E3B79CE6071D}"/>
              </a:ext>
            </a:extLst>
          </p:cNvPr>
          <p:cNvSpPr txBox="1"/>
          <p:nvPr/>
        </p:nvSpPr>
        <p:spPr>
          <a:xfrm>
            <a:off x="3098142" y="1114713"/>
            <a:ext cx="440273" cy="369332"/>
          </a:xfrm>
          <a:prstGeom prst="rect">
            <a:avLst/>
          </a:prstGeom>
          <a:noFill/>
        </p:spPr>
        <p:txBody>
          <a:bodyPr wrap="square" rtlCol="0">
            <a:spAutoFit/>
          </a:bodyPr>
          <a:lstStyle/>
          <a:p>
            <a:pPr algn="ctr"/>
            <a:r>
              <a:rPr lang="en-US" b="1" dirty="0">
                <a:solidFill>
                  <a:srgbClr val="00275E"/>
                </a:solidFill>
              </a:rPr>
              <a:t>B</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09005"/>
            <a:ext cx="440273" cy="369332"/>
          </a:xfrm>
          <a:prstGeom prst="rect">
            <a:avLst/>
          </a:prstGeom>
          <a:noFill/>
        </p:spPr>
        <p:txBody>
          <a:bodyPr wrap="square" rtlCol="0">
            <a:spAutoFit/>
          </a:bodyPr>
          <a:lstStyle/>
          <a:p>
            <a:pPr algn="ctr"/>
            <a:r>
              <a:rPr lang="en-US" b="1" dirty="0">
                <a:solidFill>
                  <a:srgbClr val="00275E"/>
                </a:solidFill>
              </a:rPr>
              <a:t>C</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206449" y="1118451"/>
            <a:ext cx="440273" cy="369332"/>
          </a:xfrm>
          <a:prstGeom prst="rect">
            <a:avLst/>
          </a:prstGeom>
          <a:noFill/>
        </p:spPr>
        <p:txBody>
          <a:bodyPr wrap="square" rtlCol="0">
            <a:spAutoFit/>
          </a:bodyPr>
          <a:lstStyle/>
          <a:p>
            <a:pPr algn="ctr"/>
            <a:r>
              <a:rPr lang="en-US" b="1" dirty="0">
                <a:solidFill>
                  <a:srgbClr val="00275E"/>
                </a:solidFill>
              </a:rPr>
              <a:t>D</a:t>
            </a:r>
          </a:p>
        </p:txBody>
      </p:sp>
      <p:sp>
        <p:nvSpPr>
          <p:cNvPr id="4" name="Oval 3">
            <a:extLst>
              <a:ext uri="{FF2B5EF4-FFF2-40B4-BE49-F238E27FC236}">
                <a16:creationId xmlns:a16="http://schemas.microsoft.com/office/drawing/2014/main" id="{8FF915BC-C906-2C4F-A80D-611382F3295E}"/>
              </a:ext>
            </a:extLst>
          </p:cNvPr>
          <p:cNvSpPr/>
          <p:nvPr/>
        </p:nvSpPr>
        <p:spPr>
          <a:xfrm>
            <a:off x="7469608" y="2717913"/>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06892" y="4083117"/>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11146" y="3393461"/>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8" name="Picture 12">
            <a:extLst>
              <a:ext uri="{FF2B5EF4-FFF2-40B4-BE49-F238E27FC236}">
                <a16:creationId xmlns:a16="http://schemas.microsoft.com/office/drawing/2014/main" id="{87918D83-09B6-DF4C-BA69-E4A4BF40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55" y="1293670"/>
            <a:ext cx="2661040" cy="340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24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Description and status of usage of the Chance Quality model when applied to the Metrica Shot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Features of Final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3725005132"/>
              </p:ext>
            </p:extLst>
          </p:nvPr>
        </p:nvGraphicFramePr>
        <p:xfrm>
          <a:off x="394864" y="1257763"/>
          <a:ext cx="11409786" cy="4497278"/>
        </p:xfrm>
        <a:graphic>
          <a:graphicData uri="http://schemas.openxmlformats.org/drawingml/2006/table">
            <a:tbl>
              <a:tblPr firstRow="1" bandRow="1">
                <a:tableStyleId>{5C22544A-7EE6-4342-B048-85BDC9FD1C3A}</a:tableStyleId>
              </a:tblPr>
              <a:tblGrid>
                <a:gridCol w="2529405">
                  <a:extLst>
                    <a:ext uri="{9D8B030D-6E8A-4147-A177-3AD203B41FA5}">
                      <a16:colId xmlns:a16="http://schemas.microsoft.com/office/drawing/2014/main" val="2975947328"/>
                    </a:ext>
                  </a:extLst>
                </a:gridCol>
                <a:gridCol w="2136618">
                  <a:extLst>
                    <a:ext uri="{9D8B030D-6E8A-4147-A177-3AD203B41FA5}">
                      <a16:colId xmlns:a16="http://schemas.microsoft.com/office/drawing/2014/main" val="1962607429"/>
                    </a:ext>
                  </a:extLst>
                </a:gridCol>
                <a:gridCol w="6743763">
                  <a:extLst>
                    <a:ext uri="{9D8B030D-6E8A-4147-A177-3AD203B41FA5}">
                      <a16:colId xmlns:a16="http://schemas.microsoft.com/office/drawing/2014/main" val="1270954315"/>
                    </a:ext>
                  </a:extLst>
                </a:gridCol>
              </a:tblGrid>
              <a:tr h="322408">
                <a:tc>
                  <a:txBody>
                    <a:bodyPr/>
                    <a:lstStyle/>
                    <a:p>
                      <a:pPr algn="ctr"/>
                      <a:r>
                        <a:rPr lang="en-US" sz="1600" dirty="0"/>
                        <a:t>Feature</a:t>
                      </a:r>
                    </a:p>
                  </a:txBody>
                  <a:tcPr anchor="ctr"/>
                </a:tc>
                <a:tc>
                  <a:txBody>
                    <a:bodyPr/>
                    <a:lstStyle/>
                    <a:p>
                      <a:pPr algn="ctr"/>
                      <a:r>
                        <a:rPr lang="en-US" sz="1600" dirty="0"/>
                        <a:t>Used in Final Model</a:t>
                      </a:r>
                    </a:p>
                  </a:txBody>
                  <a:tcPr anchor="ctr"/>
                </a:tc>
                <a:tc>
                  <a:txBody>
                    <a:bodyPr/>
                    <a:lstStyle/>
                    <a:p>
                      <a:pPr algn="ctr"/>
                      <a:r>
                        <a:rPr lang="en-US" sz="1600" dirty="0"/>
                        <a:t>Description</a:t>
                      </a:r>
                    </a:p>
                  </a:txBody>
                  <a:tcPr anchor="ctr"/>
                </a:tc>
                <a:extLst>
                  <a:ext uri="{0D108BD9-81ED-4DB2-BD59-A6C34878D82A}">
                    <a16:rowId xmlns:a16="http://schemas.microsoft.com/office/drawing/2014/main" val="413359859"/>
                  </a:ext>
                </a:extLst>
              </a:tr>
              <a:tr h="410338">
                <a:tc>
                  <a:txBody>
                    <a:bodyPr/>
                    <a:lstStyle/>
                    <a:p>
                      <a:r>
                        <a:rPr lang="en-US" sz="1200" b="1" dirty="0" err="1">
                          <a:solidFill>
                            <a:srgbClr val="0D0D0D"/>
                          </a:solidFill>
                        </a:rPr>
                        <a:t>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the shot was taken along the y-axis in relation to the goal, in meters.</a:t>
                      </a:r>
                    </a:p>
                  </a:txBody>
                  <a:tcPr anchor="ctr"/>
                </a:tc>
                <a:extLst>
                  <a:ext uri="{0D108BD9-81ED-4DB2-BD59-A6C34878D82A}">
                    <a16:rowId xmlns:a16="http://schemas.microsoft.com/office/drawing/2014/main" val="822975819"/>
                  </a:ext>
                </a:extLst>
              </a:tr>
              <a:tr h="410338">
                <a:tc>
                  <a:txBody>
                    <a:bodyPr/>
                    <a:lstStyle/>
                    <a:p>
                      <a:r>
                        <a:rPr lang="en-US" sz="1200" b="1" dirty="0" err="1">
                          <a:solidFill>
                            <a:srgbClr val="0D0D0D"/>
                          </a:solidFill>
                        </a:rPr>
                        <a:t>distance_to_centerM</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Continuous feature that determines the distance the shot was taken along the x-axis in relation to the center of the pitch, in meters.</a:t>
                      </a:r>
                    </a:p>
                  </a:txBody>
                  <a:tcPr anchor="ctr"/>
                </a:tc>
                <a:extLst>
                  <a:ext uri="{0D108BD9-81ED-4DB2-BD59-A6C34878D82A}">
                    <a16:rowId xmlns:a16="http://schemas.microsoft.com/office/drawing/2014/main" val="2587958632"/>
                  </a:ext>
                </a:extLst>
              </a:tr>
              <a:tr h="322408">
                <a:tc>
                  <a:txBody>
                    <a:bodyPr/>
                    <a:lstStyle/>
                    <a:p>
                      <a:r>
                        <a:rPr lang="en-US" sz="1200" b="1" dirty="0">
                          <a:solidFill>
                            <a:srgbClr val="0D0D0D"/>
                          </a:solidFill>
                        </a:rPr>
                        <a:t>angle</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angle in which the shot was taken to the goal.</a:t>
                      </a:r>
                    </a:p>
                  </a:txBody>
                  <a:tcPr anchor="ctr"/>
                </a:tc>
                <a:extLst>
                  <a:ext uri="{0D108BD9-81ED-4DB2-BD59-A6C34878D82A}">
                    <a16:rowId xmlns:a16="http://schemas.microsoft.com/office/drawing/2014/main" val="2977968338"/>
                  </a:ext>
                </a:extLst>
              </a:tr>
              <a:tr h="410338">
                <a:tc>
                  <a:txBody>
                    <a:bodyPr/>
                    <a:lstStyle/>
                    <a:p>
                      <a:r>
                        <a:rPr lang="en-US" sz="1200" b="1" dirty="0" err="1">
                          <a:solidFill>
                            <a:srgbClr val="0D0D0D"/>
                          </a:solidFill>
                        </a:rPr>
                        <a:t>number_intervening_opponents</a:t>
                      </a:r>
                      <a:endParaRPr lang="en-US" sz="1200" b="1" dirty="0">
                        <a:solidFill>
                          <a:srgbClr val="0D0D0D"/>
                        </a:solidFill>
                      </a:endParaRP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number of opposing players that were obscuring the goal at the instant of the shot (from the perspective of the shot-taker).</a:t>
                      </a:r>
                    </a:p>
                  </a:txBody>
                  <a:tcPr anchor="ctr"/>
                </a:tc>
                <a:extLst>
                  <a:ext uri="{0D108BD9-81ED-4DB2-BD59-A6C34878D82A}">
                    <a16:rowId xmlns:a16="http://schemas.microsoft.com/office/drawing/2014/main" val="2315343449"/>
                  </a:ext>
                </a:extLst>
              </a:tr>
              <a:tr h="410338">
                <a:tc>
                  <a:txBody>
                    <a:bodyPr/>
                    <a:lstStyle/>
                    <a:p>
                      <a:r>
                        <a:rPr lang="en-US" sz="1200" b="1" dirty="0" err="1">
                          <a:solidFill>
                            <a:srgbClr val="0D0D0D"/>
                          </a:solidFill>
                        </a:rPr>
                        <a:t>number_intervening_teammates</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number of teammates that are obscuring the goal at the instant of the shot (from the perspective of the shot-taker).</a:t>
                      </a:r>
                    </a:p>
                  </a:txBody>
                  <a:tcPr anchor="ctr"/>
                </a:tc>
                <a:extLst>
                  <a:ext uri="{0D108BD9-81ED-4DB2-BD59-A6C34878D82A}">
                    <a16:rowId xmlns:a16="http://schemas.microsoft.com/office/drawing/2014/main" val="3739924220"/>
                  </a:ext>
                </a:extLst>
              </a:tr>
              <a:tr h="322408">
                <a:tc>
                  <a:txBody>
                    <a:bodyPr/>
                    <a:lstStyle/>
                    <a:p>
                      <a:r>
                        <a:rPr lang="en-US" sz="1200" b="1" dirty="0" err="1">
                          <a:solidFill>
                            <a:srgbClr val="0D0D0D"/>
                          </a:solidFill>
                        </a:rPr>
                        <a:t>is_foot</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shot was taken with the player’s foot, or not.</a:t>
                      </a:r>
                    </a:p>
                  </a:txBody>
                  <a:tcPr anchor="ctr"/>
                </a:tc>
                <a:extLst>
                  <a:ext uri="{0D108BD9-81ED-4DB2-BD59-A6C34878D82A}">
                    <a16:rowId xmlns:a16="http://schemas.microsoft.com/office/drawing/2014/main" val="758471127"/>
                  </a:ext>
                </a:extLst>
              </a:tr>
              <a:tr h="322408">
                <a:tc>
                  <a:txBody>
                    <a:bodyPr/>
                    <a:lstStyle/>
                    <a:p>
                      <a:r>
                        <a:rPr lang="en-US" sz="1200" b="1" dirty="0" err="1">
                          <a:solidFill>
                            <a:srgbClr val="0D0D0D"/>
                          </a:solidFill>
                        </a:rPr>
                        <a:t>is_head</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shot was taken with the player’s head, or not.</a:t>
                      </a:r>
                    </a:p>
                  </a:txBody>
                  <a:tcPr anchor="ctr"/>
                </a:tc>
                <a:extLst>
                  <a:ext uri="{0D108BD9-81ED-4DB2-BD59-A6C34878D82A}">
                    <a16:rowId xmlns:a16="http://schemas.microsoft.com/office/drawing/2014/main" val="852955605"/>
                  </a:ext>
                </a:extLst>
              </a:tr>
              <a:tr h="410338">
                <a:tc>
                  <a:txBody>
                    <a:bodyPr/>
                    <a:lstStyle/>
                    <a:p>
                      <a:r>
                        <a:rPr lang="en-US" sz="1200" b="1" dirty="0" err="1">
                          <a:solidFill>
                            <a:srgbClr val="0D0D0D"/>
                          </a:solidFill>
                        </a:rPr>
                        <a:t>is_high_interference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(multiple defenders in close proximity and interfering with the shot).</a:t>
                      </a:r>
                    </a:p>
                  </a:txBody>
                  <a:tcPr anchor="ctr"/>
                </a:tc>
                <a:extLst>
                  <a:ext uri="{0D108BD9-81ED-4DB2-BD59-A6C34878D82A}">
                    <a16:rowId xmlns:a16="http://schemas.microsoft.com/office/drawing/2014/main" val="2582939773"/>
                  </a:ext>
                </a:extLst>
              </a:tr>
              <a:tr h="410338">
                <a:tc>
                  <a:txBody>
                    <a:bodyPr/>
                    <a:lstStyle/>
                    <a:p>
                      <a:r>
                        <a:rPr lang="en-US" sz="1200" b="1" dirty="0" err="1">
                          <a:solidFill>
                            <a:srgbClr val="0D0D0D"/>
                          </a:solidFill>
                        </a:rPr>
                        <a:t>is_medium_interference</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shooter experience a Medium level of interference (a single defender was in close proximity to the shot-taker).</a:t>
                      </a:r>
                    </a:p>
                  </a:txBody>
                  <a:tcPr anchor="ctr"/>
                </a:tc>
                <a:extLst>
                  <a:ext uri="{0D108BD9-81ED-4DB2-BD59-A6C34878D82A}">
                    <a16:rowId xmlns:a16="http://schemas.microsoft.com/office/drawing/2014/main" val="2002703367"/>
                  </a:ext>
                </a:extLst>
              </a:tr>
              <a:tr h="41033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is_low_interference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(no or minimal interference).</a:t>
                      </a:r>
                    </a:p>
                  </a:txBody>
                  <a:tcPr anchor="ctr"/>
                </a:tc>
                <a:extLst>
                  <a:ext uri="{0D108BD9-81ED-4DB2-BD59-A6C34878D82A}">
                    <a16:rowId xmlns:a16="http://schemas.microsoft.com/office/drawing/2014/main" val="2045439223"/>
                  </a:ext>
                </a:extLst>
              </a:tr>
              <a:tr h="32240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header_distance_to_goalM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that a headed chance was taken from.</a:t>
                      </a:r>
                    </a:p>
                  </a:txBody>
                  <a:tcPr anchor="ctr"/>
                </a:tc>
                <a:extLst>
                  <a:ext uri="{0D108BD9-81ED-4DB2-BD59-A6C34878D82A}">
                    <a16:rowId xmlns:a16="http://schemas.microsoft.com/office/drawing/2014/main" val="2481460196"/>
                  </a:ext>
                </a:extLst>
              </a:tr>
            </a:tbl>
          </a:graphicData>
        </a:graphic>
      </p:graphicFrame>
    </p:spTree>
    <p:extLst>
      <p:ext uri="{BB962C8B-B14F-4D97-AF65-F5344CB8AC3E}">
        <p14:creationId xmlns:p14="http://schemas.microsoft.com/office/powerpoint/2010/main" val="3104609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The features I would like to include in an a Chance Quality Model given a full Event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Wishlist Features with Complete Event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4081411880"/>
              </p:ext>
            </p:extLst>
          </p:nvPr>
        </p:nvGraphicFramePr>
        <p:xfrm>
          <a:off x="394864" y="1442448"/>
          <a:ext cx="11409786" cy="3485715"/>
        </p:xfrm>
        <a:graphic>
          <a:graphicData uri="http://schemas.openxmlformats.org/drawingml/2006/table">
            <a:tbl>
              <a:tblPr firstRow="1" bandRow="1">
                <a:tableStyleId>{5C22544A-7EE6-4342-B048-85BDC9FD1C3A}</a:tableStyleId>
              </a:tblPr>
              <a:tblGrid>
                <a:gridCol w="3069098">
                  <a:extLst>
                    <a:ext uri="{9D8B030D-6E8A-4147-A177-3AD203B41FA5}">
                      <a16:colId xmlns:a16="http://schemas.microsoft.com/office/drawing/2014/main" val="2975947328"/>
                    </a:ext>
                  </a:extLst>
                </a:gridCol>
                <a:gridCol w="8340688">
                  <a:extLst>
                    <a:ext uri="{9D8B030D-6E8A-4147-A177-3AD203B41FA5}">
                      <a16:colId xmlns:a16="http://schemas.microsoft.com/office/drawing/2014/main" val="1270954315"/>
                    </a:ext>
                  </a:extLst>
                </a:gridCol>
              </a:tblGrid>
              <a:tr h="399905">
                <a:tc>
                  <a:txBody>
                    <a:bodyPr/>
                    <a:lstStyle/>
                    <a:p>
                      <a:r>
                        <a:rPr lang="en-US" sz="1600" dirty="0"/>
                        <a:t>Feature</a:t>
                      </a:r>
                    </a:p>
                  </a:txBody>
                  <a:tcPr anchor="ctr"/>
                </a:tc>
                <a:tc>
                  <a:txBody>
                    <a:bodyPr/>
                    <a:lstStyle/>
                    <a:p>
                      <a:r>
                        <a:rPr lang="en-US" sz="1600" dirty="0"/>
                        <a:t>Description</a:t>
                      </a:r>
                    </a:p>
                  </a:txBody>
                  <a:tcPr anchor="ctr"/>
                </a:tc>
                <a:extLst>
                  <a:ext uri="{0D108BD9-81ED-4DB2-BD59-A6C34878D82A}">
                    <a16:rowId xmlns:a16="http://schemas.microsoft.com/office/drawing/2014/main" val="413359859"/>
                  </a:ext>
                </a:extLst>
              </a:tr>
              <a:tr h="399905">
                <a:tc>
                  <a:txBody>
                    <a:bodyPr/>
                    <a:lstStyle/>
                    <a:p>
                      <a:r>
                        <a:rPr lang="en-US" sz="1600" b="1" dirty="0" err="1">
                          <a:solidFill>
                            <a:srgbClr val="0D0D0D"/>
                          </a:solidFill>
                        </a:rPr>
                        <a:t>is_strong_foot</a:t>
                      </a:r>
                      <a:endParaRPr lang="en-US" sz="1600" b="1" dirty="0">
                        <a:solidFill>
                          <a:srgbClr val="0D0D0D"/>
                        </a:solidFill>
                      </a:endParaRPr>
                    </a:p>
                  </a:txBody>
                  <a:tcPr anchor="ctr"/>
                </a:tc>
                <a:tc>
                  <a:txBody>
                    <a:bodyPr/>
                    <a:lstStyle/>
                    <a:p>
                      <a:r>
                        <a:rPr lang="en-US" sz="1200" dirty="0">
                          <a:solidFill>
                            <a:srgbClr val="0D0D0D"/>
                          </a:solidFill>
                        </a:rPr>
                        <a:t>Categorical feature that determines whether or not the shot was taken with the player’s preferred foot. This can be determined from player bio data, or, it by taking a full set of Event data, </a:t>
                      </a:r>
                      <a:r>
                        <a:rPr lang="en-US" sz="1200" dirty="0" err="1">
                          <a:solidFill>
                            <a:srgbClr val="0D0D0D"/>
                          </a:solidFill>
                        </a:rPr>
                        <a:t>analysing</a:t>
                      </a:r>
                      <a:r>
                        <a:rPr lang="en-US" sz="1200" dirty="0">
                          <a:solidFill>
                            <a:srgbClr val="0D0D0D"/>
                          </a:solidFill>
                        </a:rPr>
                        <a:t> how many actions were done per foot in a match, per player, and assigning the most used foot as the preferred foot. From the data, we can then compare that player's preferred foot to the foot with which each shot was taken and determine whether it was taken with their strongest foot, using a Boolean </a:t>
                      </a:r>
                      <a:r>
                        <a:rPr lang="en-US" sz="1200" dirty="0" err="1">
                          <a:solidFill>
                            <a:srgbClr val="0D0D0D"/>
                          </a:solidFill>
                        </a:rPr>
                        <a:t>is_strong_foot</a:t>
                      </a:r>
                      <a:r>
                        <a:rPr lang="en-US" sz="1200" dirty="0">
                          <a:solidFill>
                            <a:srgbClr val="0D0D0D"/>
                          </a:solidFill>
                        </a:rPr>
                        <a:t> attribute, and also a </a:t>
                      </a:r>
                      <a:r>
                        <a:rPr lang="en-US" sz="1200" dirty="0" err="1">
                          <a:solidFill>
                            <a:srgbClr val="0D0D0D"/>
                          </a:solidFill>
                        </a:rPr>
                        <a:t>is_weak_foot</a:t>
                      </a:r>
                      <a:r>
                        <a:rPr lang="en-US" sz="1200" dirty="0">
                          <a:solidFill>
                            <a:srgbClr val="0D0D0D"/>
                          </a:solidFill>
                        </a:rPr>
                        <a:t> attribute.</a:t>
                      </a:r>
                    </a:p>
                  </a:txBody>
                  <a:tcPr anchor="ctr"/>
                </a:tc>
                <a:extLst>
                  <a:ext uri="{0D108BD9-81ED-4DB2-BD59-A6C34878D82A}">
                    <a16:rowId xmlns:a16="http://schemas.microsoft.com/office/drawing/2014/main" val="822975819"/>
                  </a:ext>
                </a:extLst>
              </a:tr>
              <a:tr h="399905">
                <a:tc>
                  <a:txBody>
                    <a:bodyPr/>
                    <a:lstStyle/>
                    <a:p>
                      <a:r>
                        <a:rPr lang="en-US" sz="1600" b="1" dirty="0" err="1">
                          <a:solidFill>
                            <a:srgbClr val="0D0D0D"/>
                          </a:solidFill>
                        </a:rPr>
                        <a:t>is_counter_attack</a:t>
                      </a:r>
                      <a:endParaRPr lang="en-US" sz="1600" b="1" dirty="0">
                        <a:solidFill>
                          <a:srgbClr val="0D0D0D"/>
                        </a:solidFill>
                      </a:endParaRPr>
                    </a:p>
                  </a:txBody>
                  <a:tcPr anchor="ctr"/>
                </a:tc>
                <a:tc>
                  <a:txBody>
                    <a:bodyPr/>
                    <a:lstStyle/>
                    <a:p>
                      <a:r>
                        <a:rPr lang="en-US" sz="1200" dirty="0">
                          <a:solidFill>
                            <a:srgbClr val="0D0D0D"/>
                          </a:solidFill>
                        </a:rPr>
                        <a:t>Boolean feature to indicate if the shoot was part of a counter attack or not. This can be determined using the position on the pitch from which a ball was won and the number of opposing defenders behind the ball, relative to the attack team. </a:t>
                      </a:r>
                    </a:p>
                  </a:txBody>
                  <a:tcPr anchor="ctr"/>
                </a:tc>
                <a:extLst>
                  <a:ext uri="{0D108BD9-81ED-4DB2-BD59-A6C34878D82A}">
                    <a16:rowId xmlns:a16="http://schemas.microsoft.com/office/drawing/2014/main" val="2587958632"/>
                  </a:ext>
                </a:extLst>
              </a:tr>
              <a:tr h="399905">
                <a:tc>
                  <a:txBody>
                    <a:bodyPr/>
                    <a:lstStyle/>
                    <a:p>
                      <a:r>
                        <a:rPr lang="en-US" sz="1600" b="1" dirty="0" err="1">
                          <a:solidFill>
                            <a:srgbClr val="0D0D0D"/>
                          </a:solidFill>
                        </a:rPr>
                        <a:t>is_smart_pass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the assist for the shot broken through the opponents line.</a:t>
                      </a:r>
                    </a:p>
                  </a:txBody>
                  <a:tcPr anchor="ctr"/>
                </a:tc>
                <a:extLst>
                  <a:ext uri="{0D108BD9-81ED-4DB2-BD59-A6C34878D82A}">
                    <a16:rowId xmlns:a16="http://schemas.microsoft.com/office/drawing/2014/main" val="2977968338"/>
                  </a:ext>
                </a:extLst>
              </a:tr>
              <a:tr h="399905">
                <a:tc>
                  <a:txBody>
                    <a:bodyPr/>
                    <a:lstStyle/>
                    <a:p>
                      <a:r>
                        <a:rPr lang="en-US" sz="1600" b="1" dirty="0" err="1">
                          <a:solidFill>
                            <a:srgbClr val="0D0D0D"/>
                          </a:solidFill>
                        </a:rPr>
                        <a:t>is_from_cross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a goal was scored from a cross.</a:t>
                      </a:r>
                    </a:p>
                  </a:txBody>
                  <a:tcPr anchor="ctr"/>
                </a:tc>
                <a:extLst>
                  <a:ext uri="{0D108BD9-81ED-4DB2-BD59-A6C34878D82A}">
                    <a16:rowId xmlns:a16="http://schemas.microsoft.com/office/drawing/2014/main" val="2315343449"/>
                  </a:ext>
                </a:extLst>
              </a:tr>
              <a:tr h="399905">
                <a:tc>
                  <a:txBody>
                    <a:bodyPr/>
                    <a:lstStyle/>
                    <a:p>
                      <a:r>
                        <a:rPr lang="en-US" sz="1600" b="1" dirty="0" err="1">
                          <a:solidFill>
                            <a:srgbClr val="0D0D0D"/>
                          </a:solidFill>
                        </a:rPr>
                        <a:t>time_from_previous_shot</a:t>
                      </a:r>
                      <a:endParaRPr lang="en-US" sz="1600" b="1" dirty="0">
                        <a:solidFill>
                          <a:srgbClr val="0D0D0D"/>
                        </a:solidFill>
                      </a:endParaRPr>
                    </a:p>
                  </a:txBody>
                  <a:tcPr anchor="ctr"/>
                </a:tc>
                <a:tc>
                  <a:txBody>
                    <a:bodyPr/>
                    <a:lstStyle/>
                    <a:p>
                      <a:r>
                        <a:rPr lang="en-US" sz="1200" dirty="0">
                          <a:solidFill>
                            <a:srgbClr val="0D0D0D"/>
                          </a:solidFill>
                        </a:rPr>
                        <a:t>Time in seconds from the last shot of the same team in the same half of the same game. This can be taken on further to determine whether a shot was taken from before and is likely a rebound i.e. </a:t>
                      </a:r>
                      <a:r>
                        <a:rPr lang="en-US" sz="1200" dirty="0" err="1">
                          <a:solidFill>
                            <a:srgbClr val="0D0D0D"/>
                          </a:solidFill>
                        </a:rPr>
                        <a:t>is_shot_before</a:t>
                      </a:r>
                      <a:r>
                        <a:rPr lang="en-US" sz="1200" dirty="0">
                          <a:solidFill>
                            <a:srgbClr val="0D0D0D"/>
                          </a:solidFill>
                        </a:rPr>
                        <a:t> or </a:t>
                      </a:r>
                      <a:r>
                        <a:rPr lang="en-US" sz="1200" dirty="0" err="1">
                          <a:solidFill>
                            <a:srgbClr val="0D0D0D"/>
                          </a:solidFill>
                        </a:rPr>
                        <a:t>is_rebound</a:t>
                      </a:r>
                      <a:r>
                        <a:rPr lang="en-US" sz="1200" dirty="0">
                          <a:solidFill>
                            <a:srgbClr val="0D0D0D"/>
                          </a:solidFill>
                        </a:rPr>
                        <a:t>. This is  of interest as it can determine whether the goalkeeper is out of position and making a reflex save, with the subsequent shot being in a state different to that of a normal shot in that position.</a:t>
                      </a:r>
                    </a:p>
                  </a:txBody>
                  <a:tcPr anchor="ctr"/>
                </a:tc>
                <a:extLst>
                  <a:ext uri="{0D108BD9-81ED-4DB2-BD59-A6C34878D82A}">
                    <a16:rowId xmlns:a16="http://schemas.microsoft.com/office/drawing/2014/main" val="3739924220"/>
                  </a:ext>
                </a:extLst>
              </a:tr>
            </a:tbl>
          </a:graphicData>
        </a:graphic>
      </p:graphicFrame>
    </p:spTree>
    <p:extLst>
      <p:ext uri="{BB962C8B-B14F-4D97-AF65-F5344CB8AC3E}">
        <p14:creationId xmlns:p14="http://schemas.microsoft.com/office/powerpoint/2010/main" val="162552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5498509" cy="4558113"/>
          </a:xfrm>
        </p:spPr>
        <p:txBody>
          <a:bodyPr lIns="0" tIns="0" rIns="0" bIns="0" anchor="t">
            <a:noAutofit/>
          </a:bodyPr>
          <a:lstStyle/>
          <a:p>
            <a:pPr marL="0" indent="0">
              <a:buNone/>
            </a:pPr>
            <a:r>
              <a:rPr lang="en-GB" sz="1000" b="1" dirty="0">
                <a:solidFill>
                  <a:srgbClr val="0D0D0D"/>
                </a:solidFill>
              </a:rPr>
              <a:t>Sam Green’s original model with </a:t>
            </a:r>
            <a:r>
              <a:rPr lang="en-GB" sz="1000" b="1" dirty="0" err="1">
                <a:solidFill>
                  <a:srgbClr val="0D0D0D"/>
                </a:solidFill>
              </a:rPr>
              <a:t>Opta</a:t>
            </a:r>
            <a:r>
              <a:rPr lang="en-GB" sz="1000" b="1" dirty="0">
                <a:solidFill>
                  <a:srgbClr val="0D0D0D"/>
                </a:solidFill>
              </a:rPr>
              <a:t>:</a:t>
            </a:r>
          </a:p>
          <a:p>
            <a:pPr marL="0" indent="0">
              <a:buNone/>
            </a:pPr>
            <a:endParaRPr lang="en-GB" sz="1000" dirty="0">
              <a:solidFill>
                <a:srgbClr val="0D0D0D"/>
              </a:solidFill>
            </a:endParaRPr>
          </a:p>
          <a:p>
            <a:r>
              <a:rPr lang="en-GB" sz="1000" dirty="0">
                <a:solidFill>
                  <a:srgbClr val="0D0D0D"/>
                </a:solidFill>
              </a:rPr>
              <a:t>Distance - distance to the middle of the goal (the mid-point between the goalposts).</a:t>
            </a:r>
          </a:p>
          <a:p>
            <a:endParaRPr lang="en-GB" sz="1000" dirty="0">
              <a:solidFill>
                <a:srgbClr val="0D0D0D"/>
              </a:solidFill>
            </a:endParaRPr>
          </a:p>
          <a:p>
            <a:r>
              <a:rPr lang="en-GB" sz="1000" dirty="0">
                <a:solidFill>
                  <a:srgbClr val="0D0D0D"/>
                </a:solidFill>
              </a:rPr>
              <a:t>Visible angle of the goal - the angle formed between the shot location and the two goal posts.</a:t>
            </a:r>
          </a:p>
          <a:p>
            <a:endParaRPr lang="en-GB" sz="1000" dirty="0">
              <a:solidFill>
                <a:srgbClr val="0D0D0D"/>
              </a:solidFill>
            </a:endParaRPr>
          </a:p>
          <a:p>
            <a:r>
              <a:rPr lang="en-GB" sz="1000" dirty="0">
                <a:solidFill>
                  <a:srgbClr val="0D0D0D"/>
                </a:solidFill>
              </a:rPr>
              <a:t>Passage of play - one of open play, direct free kick, set play, corner kick, assisted, and throw-in.</a:t>
            </a:r>
          </a:p>
          <a:p>
            <a:endParaRPr lang="en-GB" sz="1000" dirty="0">
              <a:solidFill>
                <a:srgbClr val="0D0D0D"/>
              </a:solidFill>
            </a:endParaRPr>
          </a:p>
          <a:p>
            <a:r>
              <a:rPr lang="en-GB" sz="1000" dirty="0">
                <a:solidFill>
                  <a:srgbClr val="0D0D0D"/>
                </a:solidFill>
              </a:rPr>
              <a:t>Assist type - one of a long ball, cross, through ball, danger-zone pass, and pull-back.</a:t>
            </a:r>
          </a:p>
          <a:p>
            <a:endParaRPr lang="en-GB" sz="1000" dirty="0">
              <a:solidFill>
                <a:srgbClr val="0D0D0D"/>
              </a:solidFill>
            </a:endParaRPr>
          </a:p>
          <a:p>
            <a:r>
              <a:rPr lang="en-GB" sz="1000" dirty="0">
                <a:solidFill>
                  <a:srgbClr val="0D0D0D"/>
                </a:solidFill>
              </a:rPr>
              <a:t>Post take-on/ dribble - whether the shot follows a previous attempt to beat a player.</a:t>
            </a:r>
          </a:p>
          <a:p>
            <a:endParaRPr lang="en-GB" sz="1000" dirty="0">
              <a:solidFill>
                <a:srgbClr val="0D0D0D"/>
              </a:solidFill>
            </a:endParaRPr>
          </a:p>
          <a:p>
            <a:r>
              <a:rPr lang="en-GB" sz="1000" dirty="0">
                <a:solidFill>
                  <a:srgbClr val="0D0D0D"/>
                </a:solidFill>
              </a:rPr>
              <a:t>Rebound - whether the shot follows a previous shot that has rebounded.</a:t>
            </a:r>
          </a:p>
          <a:p>
            <a:endParaRPr lang="en-GB" sz="1000" dirty="0">
              <a:solidFill>
                <a:srgbClr val="0D0D0D"/>
              </a:solidFill>
            </a:endParaRPr>
          </a:p>
          <a:p>
            <a:r>
              <a:rPr lang="en-GB" sz="1000" dirty="0">
                <a:solidFill>
                  <a:srgbClr val="0D0D0D"/>
                </a:solidFill>
              </a:rPr>
              <a:t>Header - whether the shot came off the attacking player’s head.</a:t>
            </a:r>
          </a:p>
          <a:p>
            <a:endParaRPr lang="en-GB" sz="1000" dirty="0">
              <a:solidFill>
                <a:srgbClr val="0D0D0D"/>
              </a:solidFill>
            </a:endParaRPr>
          </a:p>
          <a:p>
            <a:r>
              <a:rPr lang="en-GB" sz="1000" dirty="0">
                <a:solidFill>
                  <a:srgbClr val="0D0D0D"/>
                </a:solidFill>
              </a:rPr>
              <a:t>1 versus 1 - a shot where there is just one defensive player to score past.</a:t>
            </a:r>
          </a:p>
          <a:p>
            <a:endParaRPr lang="en-GB" sz="1000" dirty="0">
              <a:solidFill>
                <a:srgbClr val="0D0D0D"/>
              </a:solidFill>
            </a:endParaRPr>
          </a:p>
          <a:p>
            <a:r>
              <a:rPr lang="en-GB" sz="1000" dirty="0">
                <a:solidFill>
                  <a:srgbClr val="0D0D0D"/>
                </a:solidFill>
              </a:rPr>
              <a:t>Big chance - a situation where a player should reasonably be expected to score, usually in a one on one scenario or from very close range when the ball has a clear path to goal and there is low to moderate pressure on the shooter (</a:t>
            </a:r>
            <a:r>
              <a:rPr lang="en-GB" sz="1000" dirty="0" err="1">
                <a:solidFill>
                  <a:srgbClr val="0D0D0D"/>
                </a:solidFill>
              </a:rPr>
              <a:t>Opta</a:t>
            </a:r>
            <a:r>
              <a:rPr lang="en-GB" sz="1000" dirty="0">
                <a:solidFill>
                  <a:srgbClr val="0D0D0D"/>
                </a:solidFill>
              </a:rPr>
              <a:t> specific).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Key features as used in the highly regarded </a:t>
            </a:r>
            <a:r>
              <a:rPr lang="en-GB" sz="1800" dirty="0" err="1">
                <a:solidFill>
                  <a:srgbClr val="00275E"/>
                </a:solidFill>
              </a:rPr>
              <a:t>xG</a:t>
            </a:r>
            <a:r>
              <a:rPr lang="en-GB" sz="1800" dirty="0">
                <a:solidFill>
                  <a:srgbClr val="00275E"/>
                </a:solidFill>
              </a:rPr>
              <a:t> models by Sam Green and Michael Caley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Features Used in Notable Expected Goals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839392"/>
            <a:ext cx="11417300" cy="277907"/>
          </a:xfrm>
        </p:spPr>
        <p:txBody>
          <a:bodyPr/>
          <a:lstStyle/>
          <a:p>
            <a:r>
              <a:rPr lang="en-US" dirty="0"/>
              <a:t>Sam Green’s </a:t>
            </a:r>
            <a:r>
              <a:rPr lang="en-US" dirty="0" err="1"/>
              <a:t>xG</a:t>
            </a:r>
            <a:r>
              <a:rPr lang="en-US" dirty="0"/>
              <a:t> model: </a:t>
            </a:r>
            <a:r>
              <a:rPr lang="en-GB" sz="1000" dirty="0">
                <a:solidFill>
                  <a:srgbClr val="0D0D0D"/>
                </a:solidFill>
                <a:hlinkClick r:id="rId3"/>
              </a:rPr>
              <a:t>https://www.optasportspro.com/news-analysis/assessing-the-performance-of- premier-league-goalscorers/</a:t>
            </a:r>
            <a:r>
              <a:rPr lang="en-GB" sz="1000" dirty="0">
                <a:solidFill>
                  <a:srgbClr val="0D0D0D"/>
                </a:solidFill>
              </a:rPr>
              <a:t> </a:t>
            </a:r>
          </a:p>
          <a:p>
            <a:r>
              <a:rPr lang="en-US" dirty="0"/>
              <a:t>Michael Caley’s </a:t>
            </a:r>
            <a:r>
              <a:rPr lang="en-US" dirty="0" err="1"/>
              <a:t>xG</a:t>
            </a:r>
            <a:r>
              <a:rPr lang="en-US" dirty="0"/>
              <a:t> model: </a:t>
            </a:r>
            <a:r>
              <a:rPr lang="en-US" dirty="0">
                <a:hlinkClick r:id="rId4"/>
              </a:rPr>
              <a:t>https://cartilagefreecaptain.sbnation.com/2014/9/11/6131661/premier-league-projections-2014#methoderology</a:t>
            </a:r>
            <a:r>
              <a:rPr lang="en-US" dirty="0"/>
              <a:t> </a:t>
            </a:r>
          </a:p>
        </p:txBody>
      </p:sp>
      <p:sp>
        <p:nvSpPr>
          <p:cNvPr id="9" name="Text Placeholder 5">
            <a:extLst>
              <a:ext uri="{FF2B5EF4-FFF2-40B4-BE49-F238E27FC236}">
                <a16:creationId xmlns:a16="http://schemas.microsoft.com/office/drawing/2014/main" id="{B3D440BC-C4B3-0D4E-92A6-EF9D57F287F9}"/>
              </a:ext>
            </a:extLst>
          </p:cNvPr>
          <p:cNvSpPr txBox="1">
            <a:spLocks/>
          </p:cNvSpPr>
          <p:nvPr/>
        </p:nvSpPr>
        <p:spPr>
          <a:xfrm>
            <a:off x="6039256" y="1281279"/>
            <a:ext cx="5918790" cy="455811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1000" b="1" dirty="0">
                <a:solidFill>
                  <a:srgbClr val="0D0D0D"/>
                </a:solidFill>
              </a:rPr>
              <a:t>Caley’s model:</a:t>
            </a:r>
          </a:p>
          <a:p>
            <a:pPr marL="0" indent="0">
              <a:buNone/>
            </a:pPr>
            <a:endParaRPr lang="en-GB" sz="1000" dirty="0">
              <a:solidFill>
                <a:srgbClr val="0D0D0D"/>
              </a:solidFill>
            </a:endParaRPr>
          </a:p>
          <a:p>
            <a:r>
              <a:rPr lang="en-GB" sz="1000" dirty="0">
                <a:solidFill>
                  <a:srgbClr val="0D0D0D"/>
                </a:solidFill>
              </a:rPr>
              <a:t>Fast break - an attempt created after the defensive quickly turn defence into attack winning the ball in their own half.</a:t>
            </a:r>
          </a:p>
          <a:p>
            <a:endParaRPr lang="en-GB" sz="1000" dirty="0">
              <a:solidFill>
                <a:srgbClr val="0D0D0D"/>
              </a:solidFill>
            </a:endParaRPr>
          </a:p>
          <a:p>
            <a:r>
              <a:rPr lang="en-GB" sz="1000" dirty="0">
                <a:solidFill>
                  <a:srgbClr val="0D0D0D"/>
                </a:solidFill>
              </a:rPr>
              <a:t>Counterattack – an engineered feature to capture counterattacks that are not marked as fast breaks by </a:t>
            </a:r>
            <a:r>
              <a:rPr lang="en-GB" sz="1000" dirty="0" err="1">
                <a:solidFill>
                  <a:srgbClr val="0D0D0D"/>
                </a:solidFill>
              </a:rPr>
              <a:t>Opta’s</a:t>
            </a:r>
            <a:r>
              <a:rPr lang="en-GB" sz="1000" dirty="0">
                <a:solidFill>
                  <a:srgbClr val="0D0D0D"/>
                </a:solidFill>
              </a:rPr>
              <a:t> coders. Defined as actions that begin with an open play turnover of possession, in which the attacking team moves steadily forward to the goal without recirculating the ball.</a:t>
            </a:r>
          </a:p>
          <a:p>
            <a:endParaRPr lang="en-GB" sz="1000" dirty="0">
              <a:solidFill>
                <a:srgbClr val="0D0D0D"/>
              </a:solidFill>
            </a:endParaRPr>
          </a:p>
          <a:p>
            <a:r>
              <a:rPr lang="en-GB" sz="1000" dirty="0">
                <a:solidFill>
                  <a:srgbClr val="0D0D0D"/>
                </a:solidFill>
              </a:rPr>
              <a:t>Established possession - an engineered feature that is defined as “an attack that involves at least five completed passes in the attacking half without the ball being forced back into the defensive zone.”</a:t>
            </a:r>
          </a:p>
          <a:p>
            <a:endParaRPr lang="en-GB" sz="1000" dirty="0">
              <a:solidFill>
                <a:srgbClr val="0D0D0D"/>
              </a:solidFill>
            </a:endParaRPr>
          </a:p>
          <a:p>
            <a:r>
              <a:rPr lang="en-GB" sz="1000" dirty="0">
                <a:solidFill>
                  <a:srgbClr val="0D0D0D"/>
                </a:solidFill>
              </a:rPr>
              <a:t>Relative angle to the goal - the angle to the nearest post. If a player is in a central position, the angle is 1. If a player is at a 45-degree angle to the nearest post, the angle is 0.5.</a:t>
            </a:r>
          </a:p>
          <a:p>
            <a:endParaRPr lang="en-GB" sz="1000" dirty="0">
              <a:solidFill>
                <a:srgbClr val="0D0D0D"/>
              </a:solidFill>
            </a:endParaRPr>
          </a:p>
          <a:p>
            <a:r>
              <a:rPr lang="en-GB" sz="1000" dirty="0">
                <a:solidFill>
                  <a:srgbClr val="0D0D0D"/>
                </a:solidFill>
              </a:rPr>
              <a:t>Interaction between the distance and angle - an interaction that captures interactions between distance and angle to the goal. The distance to the goal multiplied by the relative angle to the goal.</a:t>
            </a:r>
          </a:p>
          <a:p>
            <a:endParaRPr lang="en-GB" sz="1000" dirty="0">
              <a:solidFill>
                <a:srgbClr val="0D0D0D"/>
              </a:solidFill>
            </a:endParaRPr>
          </a:p>
          <a:p>
            <a:r>
              <a:rPr lang="en-GB" sz="1000" dirty="0">
                <a:solidFill>
                  <a:srgbClr val="0D0D0D"/>
                </a:solidFill>
              </a:rPr>
              <a:t>Dribble distance – the distance a player has dribbled before taking the shot.</a:t>
            </a:r>
          </a:p>
          <a:p>
            <a:endParaRPr lang="en-GB" sz="1000" dirty="0">
              <a:solidFill>
                <a:srgbClr val="0D0D0D"/>
              </a:solidFill>
            </a:endParaRPr>
          </a:p>
          <a:p>
            <a:r>
              <a:rPr lang="en-GB" sz="1000" dirty="0">
                <a:solidFill>
                  <a:srgbClr val="0D0D0D"/>
                </a:solidFill>
              </a:rPr>
              <a:t>Error - whether the shot follows an error by another player.</a:t>
            </a:r>
          </a:p>
          <a:p>
            <a:endParaRPr lang="en-GB" sz="1000" dirty="0">
              <a:solidFill>
                <a:srgbClr val="0D0D0D"/>
              </a:solidFill>
            </a:endParaRPr>
          </a:p>
          <a:p>
            <a:r>
              <a:rPr lang="en-GB" sz="1000" dirty="0">
                <a:solidFill>
                  <a:srgbClr val="0D0D0D"/>
                </a:solidFill>
              </a:rPr>
              <a:t>Body part - the body part used to take the shot.</a:t>
            </a:r>
          </a:p>
          <a:p>
            <a:endParaRPr lang="en-GB" sz="1000" dirty="0">
              <a:solidFill>
                <a:srgbClr val="0D0D0D"/>
              </a:solidFill>
            </a:endParaRPr>
          </a:p>
          <a:p>
            <a:r>
              <a:rPr lang="en-GB" sz="1000" dirty="0">
                <a:solidFill>
                  <a:srgbClr val="0D0D0D"/>
                </a:solidFill>
              </a:rPr>
              <a:t>Game state – the game state is a feature that describes whether the team taking the shot is losing, drawing, or winning the match at the time of the shot.</a:t>
            </a:r>
          </a:p>
          <a:p>
            <a:endParaRPr lang="en-GB" sz="1000" dirty="0">
              <a:solidFill>
                <a:srgbClr val="0D0D0D"/>
              </a:solidFill>
            </a:endParaRPr>
          </a:p>
          <a:p>
            <a:r>
              <a:rPr lang="en-GB" sz="1000" dirty="0">
                <a:solidFill>
                  <a:srgbClr val="0D0D0D"/>
                </a:solidFill>
              </a:rPr>
              <a:t>League - a feature for the league, for example, the Bundesliga or the English Premier League.</a:t>
            </a:r>
          </a:p>
        </p:txBody>
      </p:sp>
    </p:spTree>
    <p:extLst>
      <p:ext uri="{BB962C8B-B14F-4D97-AF65-F5344CB8AC3E}">
        <p14:creationId xmlns:p14="http://schemas.microsoft.com/office/powerpoint/2010/main" val="191545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Iterations of the model during the modeling process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Performance of the Model</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1944"/>
            <a:ext cx="11417300" cy="475356"/>
          </a:xfrm>
        </p:spPr>
        <p:txBody>
          <a:bodyPr/>
          <a:lstStyle/>
          <a:p>
            <a:r>
              <a:rPr lang="en-GB" sz="900" dirty="0"/>
              <a:t>* The Accuracy metric not included most the initial model as it is explained in further detail in the Chance Quality Model notebook, that this is not an appropriate metric to measure performance of a probability model.</a:t>
            </a:r>
          </a:p>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2930930813"/>
              </p:ext>
            </p:extLst>
          </p:nvPr>
        </p:nvGraphicFramePr>
        <p:xfrm>
          <a:off x="394864" y="1442448"/>
          <a:ext cx="11417301" cy="3665280"/>
        </p:xfrm>
        <a:graphic>
          <a:graphicData uri="http://schemas.openxmlformats.org/drawingml/2006/table">
            <a:tbl>
              <a:tblPr firstRow="1" bandRow="1">
                <a:tableStyleId>{5C22544A-7EE6-4342-B048-85BDC9FD1C3A}</a:tableStyleId>
              </a:tblPr>
              <a:tblGrid>
                <a:gridCol w="2475927">
                  <a:extLst>
                    <a:ext uri="{9D8B030D-6E8A-4147-A177-3AD203B41FA5}">
                      <a16:colId xmlns:a16="http://schemas.microsoft.com/office/drawing/2014/main" val="2975947328"/>
                    </a:ext>
                  </a:extLst>
                </a:gridCol>
                <a:gridCol w="2980458">
                  <a:extLst>
                    <a:ext uri="{9D8B030D-6E8A-4147-A177-3AD203B41FA5}">
                      <a16:colId xmlns:a16="http://schemas.microsoft.com/office/drawing/2014/main" val="1270954315"/>
                    </a:ext>
                  </a:extLst>
                </a:gridCol>
                <a:gridCol w="2980458">
                  <a:extLst>
                    <a:ext uri="{9D8B030D-6E8A-4147-A177-3AD203B41FA5}">
                      <a16:colId xmlns:a16="http://schemas.microsoft.com/office/drawing/2014/main" val="2064149955"/>
                    </a:ext>
                  </a:extLst>
                </a:gridCol>
                <a:gridCol w="2980458">
                  <a:extLst>
                    <a:ext uri="{9D8B030D-6E8A-4147-A177-3AD203B41FA5}">
                      <a16:colId xmlns:a16="http://schemas.microsoft.com/office/drawing/2014/main" val="3232652039"/>
                    </a:ext>
                  </a:extLst>
                </a:gridCol>
              </a:tblGrid>
              <a:tr h="610880">
                <a:tc>
                  <a:txBody>
                    <a:bodyPr/>
                    <a:lstStyle/>
                    <a:p>
                      <a:pPr algn="ctr"/>
                      <a:r>
                        <a:rPr lang="en-US" sz="1600" dirty="0"/>
                        <a:t>Model</a:t>
                      </a:r>
                    </a:p>
                  </a:txBody>
                  <a:tcPr anchor="ctr"/>
                </a:tc>
                <a:tc>
                  <a:txBody>
                    <a:bodyPr/>
                    <a:lstStyle/>
                    <a:p>
                      <a:pPr algn="ctr"/>
                      <a:r>
                        <a:rPr lang="en-US" sz="1600" dirty="0"/>
                        <a:t>Log Loss</a:t>
                      </a:r>
                    </a:p>
                  </a:txBody>
                  <a:tcPr anchor="ctr"/>
                </a:tc>
                <a:tc>
                  <a:txBody>
                    <a:bodyPr/>
                    <a:lstStyle/>
                    <a:p>
                      <a:pPr algn="ctr"/>
                      <a:r>
                        <a:rPr lang="en-US" sz="1600" dirty="0"/>
                        <a:t>ROC AUC</a:t>
                      </a:r>
                    </a:p>
                  </a:txBody>
                  <a:tcPr anchor="ctr"/>
                </a:tc>
                <a:tc>
                  <a:txBody>
                    <a:bodyPr/>
                    <a:lstStyle/>
                    <a:p>
                      <a:pPr algn="ctr"/>
                      <a:r>
                        <a:rPr lang="en-US" sz="1600" dirty="0"/>
                        <a:t>Accuracy*</a:t>
                      </a:r>
                    </a:p>
                  </a:txBody>
                  <a:tcPr anchor="ctr"/>
                </a:tc>
                <a:extLst>
                  <a:ext uri="{0D108BD9-81ED-4DB2-BD59-A6C34878D82A}">
                    <a16:rowId xmlns:a16="http://schemas.microsoft.com/office/drawing/2014/main" val="413359859"/>
                  </a:ext>
                </a:extLst>
              </a:tr>
              <a:tr h="610880">
                <a:tc>
                  <a:txBody>
                    <a:bodyPr/>
                    <a:lstStyle/>
                    <a:p>
                      <a:r>
                        <a:rPr lang="en-US" sz="1600" b="1" dirty="0">
                          <a:solidFill>
                            <a:srgbClr val="0D0D0D"/>
                          </a:solidFill>
                        </a:rPr>
                        <a:t>Initial</a:t>
                      </a:r>
                    </a:p>
                  </a:txBody>
                  <a:tcPr anchor="ctr"/>
                </a:tc>
                <a:tc>
                  <a:txBody>
                    <a:bodyPr/>
                    <a:lstStyle/>
                    <a:p>
                      <a:pPr algn="ctr"/>
                      <a:r>
                        <a:rPr lang="en-US" sz="1600" dirty="0">
                          <a:solidFill>
                            <a:srgbClr val="0D0D0D"/>
                          </a:solidFill>
                        </a:rPr>
                        <a:t>0.33182</a:t>
                      </a:r>
                    </a:p>
                  </a:txBody>
                  <a:tcPr anchor="ctr"/>
                </a:tc>
                <a:tc>
                  <a:txBody>
                    <a:bodyPr/>
                    <a:lstStyle/>
                    <a:p>
                      <a:pPr algn="ctr"/>
                      <a:r>
                        <a:rPr lang="en-US" sz="1600" dirty="0">
                          <a:solidFill>
                            <a:srgbClr val="0D0D0D"/>
                          </a:solidFill>
                        </a:rPr>
                        <a:t>72.8%</a:t>
                      </a:r>
                    </a:p>
                  </a:txBody>
                  <a:tcPr anchor="ctr"/>
                </a:tc>
                <a:tc>
                  <a:txBody>
                    <a:bodyPr/>
                    <a:lstStyle/>
                    <a:p>
                      <a:pPr algn="ctr"/>
                      <a:r>
                        <a:rPr lang="en-US" sz="1600" dirty="0">
                          <a:solidFill>
                            <a:srgbClr val="0D0D0D"/>
                          </a:solidFill>
                        </a:rPr>
                        <a:t>88.5%</a:t>
                      </a:r>
                    </a:p>
                  </a:txBody>
                  <a:tcPr anchor="ctr"/>
                </a:tc>
                <a:extLst>
                  <a:ext uri="{0D108BD9-81ED-4DB2-BD59-A6C34878D82A}">
                    <a16:rowId xmlns:a16="http://schemas.microsoft.com/office/drawing/2014/main" val="822975819"/>
                  </a:ext>
                </a:extLst>
              </a:tr>
              <a:tr h="610880">
                <a:tc>
                  <a:txBody>
                    <a:bodyPr/>
                    <a:lstStyle/>
                    <a:p>
                      <a:r>
                        <a:rPr lang="en-US" sz="1600" b="1" dirty="0">
                          <a:solidFill>
                            <a:srgbClr val="0D0D0D"/>
                          </a:solidFill>
                        </a:rPr>
                        <a:t>Outlier Removal</a:t>
                      </a:r>
                    </a:p>
                  </a:txBody>
                  <a:tcPr anchor="ctr"/>
                </a:tc>
                <a:tc>
                  <a:txBody>
                    <a:bodyPr/>
                    <a:lstStyle/>
                    <a:p>
                      <a:pPr algn="ctr"/>
                      <a:r>
                        <a:rPr lang="en-US" sz="1600" dirty="0">
                          <a:solidFill>
                            <a:srgbClr val="0D0D0D"/>
                          </a:solidFill>
                        </a:rPr>
                        <a:t>0.32670</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tc>
                  <a:txBody>
                    <a:bodyPr/>
                    <a:lstStyle/>
                    <a:p>
                      <a:pPr algn="ctr"/>
                      <a:r>
                        <a:rPr lang="en-US" sz="1600" dirty="0">
                          <a:solidFill>
                            <a:srgbClr val="0D0D0D"/>
                          </a:solidFill>
                        </a:rPr>
                        <a:t>-</a:t>
                      </a:r>
                    </a:p>
                  </a:txBody>
                  <a:tcPr anchor="ctr"/>
                </a:tc>
                <a:extLst>
                  <a:ext uri="{0D108BD9-81ED-4DB2-BD59-A6C34878D82A}">
                    <a16:rowId xmlns:a16="http://schemas.microsoft.com/office/drawing/2014/main" val="2587958632"/>
                  </a:ext>
                </a:extLst>
              </a:tr>
              <a:tr h="610880">
                <a:tc>
                  <a:txBody>
                    <a:bodyPr/>
                    <a:lstStyle/>
                    <a:p>
                      <a:r>
                        <a:rPr lang="en-US" sz="1600" b="1" dirty="0">
                          <a:solidFill>
                            <a:srgbClr val="0D0D0D"/>
                          </a:solidFill>
                        </a:rPr>
                        <a:t>Univariate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0.28979</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506846499"/>
                  </a:ext>
                </a:extLst>
              </a:tr>
              <a:tr h="610880">
                <a:tc>
                  <a:txBody>
                    <a:bodyPr/>
                    <a:lstStyle/>
                    <a:p>
                      <a:r>
                        <a:rPr lang="en-US" sz="1600" b="1" dirty="0">
                          <a:solidFill>
                            <a:srgbClr val="0D0D0D"/>
                          </a:solidFill>
                        </a:rPr>
                        <a:t>Multivariate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0.28892</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1504785025"/>
                  </a:ext>
                </a:extLst>
              </a:tr>
              <a:tr h="610880">
                <a:tc>
                  <a:txBody>
                    <a:bodyPr/>
                    <a:lstStyle/>
                    <a:p>
                      <a:r>
                        <a:rPr lang="en-US" sz="1600" b="1" dirty="0">
                          <a:solidFill>
                            <a:srgbClr val="0D0D0D"/>
                          </a:solidFill>
                        </a:rPr>
                        <a:t>Final Model</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0.28924</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80.6%</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977968338"/>
                  </a:ext>
                </a:extLst>
              </a:tr>
            </a:tbl>
          </a:graphicData>
        </a:graphic>
      </p:graphicFrame>
    </p:spTree>
    <p:extLst>
      <p:ext uri="{BB962C8B-B14F-4D97-AF65-F5344CB8AC3E}">
        <p14:creationId xmlns:p14="http://schemas.microsoft.com/office/powerpoint/2010/main" val="3131157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Extract of the 24 shots exported from game 2 of the Metrica Sports data, including added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Exported Metrica Sports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dirty="0"/>
          </a:p>
        </p:txBody>
      </p:sp>
      <p:graphicFrame>
        <p:nvGraphicFramePr>
          <p:cNvPr id="11" name="Table 11">
            <a:extLst>
              <a:ext uri="{FF2B5EF4-FFF2-40B4-BE49-F238E27FC236}">
                <a16:creationId xmlns:a16="http://schemas.microsoft.com/office/drawing/2014/main" id="{E4FED1CD-8C27-F449-9F06-A0C47701F335}"/>
              </a:ext>
            </a:extLst>
          </p:cNvPr>
          <p:cNvGraphicFramePr>
            <a:graphicFrameLocks noGrp="1"/>
          </p:cNvGraphicFramePr>
          <p:nvPr>
            <p:extLst>
              <p:ext uri="{D42A27DB-BD31-4B8C-83A1-F6EECF244321}">
                <p14:modId xmlns:p14="http://schemas.microsoft.com/office/powerpoint/2010/main" val="264230060"/>
              </p:ext>
            </p:extLst>
          </p:nvPr>
        </p:nvGraphicFramePr>
        <p:xfrm>
          <a:off x="387350" y="1301401"/>
          <a:ext cx="11417296" cy="3550111"/>
        </p:xfrm>
        <a:graphic>
          <a:graphicData uri="http://schemas.openxmlformats.org/drawingml/2006/table">
            <a:tbl>
              <a:tblPr firstRow="1" bandRow="1">
                <a:tableStyleId>{5C22544A-7EE6-4342-B048-85BDC9FD1C3A}</a:tableStyleId>
              </a:tblPr>
              <a:tblGrid>
                <a:gridCol w="380746">
                  <a:extLst>
                    <a:ext uri="{9D8B030D-6E8A-4147-A177-3AD203B41FA5}">
                      <a16:colId xmlns:a16="http://schemas.microsoft.com/office/drawing/2014/main" val="3614269355"/>
                    </a:ext>
                  </a:extLst>
                </a:gridCol>
                <a:gridCol w="365760">
                  <a:extLst>
                    <a:ext uri="{9D8B030D-6E8A-4147-A177-3AD203B41FA5}">
                      <a16:colId xmlns:a16="http://schemas.microsoft.com/office/drawing/2014/main" val="3841855698"/>
                    </a:ext>
                  </a:extLst>
                </a:gridCol>
                <a:gridCol w="356616">
                  <a:extLst>
                    <a:ext uri="{9D8B030D-6E8A-4147-A177-3AD203B41FA5}">
                      <a16:colId xmlns:a16="http://schemas.microsoft.com/office/drawing/2014/main" val="466764790"/>
                    </a:ext>
                  </a:extLst>
                </a:gridCol>
                <a:gridCol w="411480">
                  <a:extLst>
                    <a:ext uri="{9D8B030D-6E8A-4147-A177-3AD203B41FA5}">
                      <a16:colId xmlns:a16="http://schemas.microsoft.com/office/drawing/2014/main" val="2571723407"/>
                    </a:ext>
                  </a:extLst>
                </a:gridCol>
                <a:gridCol w="374904">
                  <a:extLst>
                    <a:ext uri="{9D8B030D-6E8A-4147-A177-3AD203B41FA5}">
                      <a16:colId xmlns:a16="http://schemas.microsoft.com/office/drawing/2014/main" val="99177282"/>
                    </a:ext>
                  </a:extLst>
                </a:gridCol>
                <a:gridCol w="457200">
                  <a:extLst>
                    <a:ext uri="{9D8B030D-6E8A-4147-A177-3AD203B41FA5}">
                      <a16:colId xmlns:a16="http://schemas.microsoft.com/office/drawing/2014/main" val="3410268485"/>
                    </a:ext>
                  </a:extLst>
                </a:gridCol>
                <a:gridCol w="484632">
                  <a:extLst>
                    <a:ext uri="{9D8B030D-6E8A-4147-A177-3AD203B41FA5}">
                      <a16:colId xmlns:a16="http://schemas.microsoft.com/office/drawing/2014/main" val="2070738299"/>
                    </a:ext>
                  </a:extLst>
                </a:gridCol>
                <a:gridCol w="502920">
                  <a:extLst>
                    <a:ext uri="{9D8B030D-6E8A-4147-A177-3AD203B41FA5}">
                      <a16:colId xmlns:a16="http://schemas.microsoft.com/office/drawing/2014/main" val="3070426719"/>
                    </a:ext>
                  </a:extLst>
                </a:gridCol>
                <a:gridCol w="292608">
                  <a:extLst>
                    <a:ext uri="{9D8B030D-6E8A-4147-A177-3AD203B41FA5}">
                      <a16:colId xmlns:a16="http://schemas.microsoft.com/office/drawing/2014/main" val="235421784"/>
                    </a:ext>
                  </a:extLst>
                </a:gridCol>
                <a:gridCol w="420624">
                  <a:extLst>
                    <a:ext uri="{9D8B030D-6E8A-4147-A177-3AD203B41FA5}">
                      <a16:colId xmlns:a16="http://schemas.microsoft.com/office/drawing/2014/main" val="2112475257"/>
                    </a:ext>
                  </a:extLst>
                </a:gridCol>
                <a:gridCol w="475488">
                  <a:extLst>
                    <a:ext uri="{9D8B030D-6E8A-4147-A177-3AD203B41FA5}">
                      <a16:colId xmlns:a16="http://schemas.microsoft.com/office/drawing/2014/main" val="2648118532"/>
                    </a:ext>
                  </a:extLst>
                </a:gridCol>
                <a:gridCol w="393192">
                  <a:extLst>
                    <a:ext uri="{9D8B030D-6E8A-4147-A177-3AD203B41FA5}">
                      <a16:colId xmlns:a16="http://schemas.microsoft.com/office/drawing/2014/main" val="323707018"/>
                    </a:ext>
                  </a:extLst>
                </a:gridCol>
                <a:gridCol w="374904">
                  <a:extLst>
                    <a:ext uri="{9D8B030D-6E8A-4147-A177-3AD203B41FA5}">
                      <a16:colId xmlns:a16="http://schemas.microsoft.com/office/drawing/2014/main" val="3587656765"/>
                    </a:ext>
                  </a:extLst>
                </a:gridCol>
                <a:gridCol w="585216">
                  <a:extLst>
                    <a:ext uri="{9D8B030D-6E8A-4147-A177-3AD203B41FA5}">
                      <a16:colId xmlns:a16="http://schemas.microsoft.com/office/drawing/2014/main" val="1060669765"/>
                    </a:ext>
                  </a:extLst>
                </a:gridCol>
                <a:gridCol w="521208">
                  <a:extLst>
                    <a:ext uri="{9D8B030D-6E8A-4147-A177-3AD203B41FA5}">
                      <a16:colId xmlns:a16="http://schemas.microsoft.com/office/drawing/2014/main" val="1935692609"/>
                    </a:ext>
                  </a:extLst>
                </a:gridCol>
                <a:gridCol w="859537">
                  <a:extLst>
                    <a:ext uri="{9D8B030D-6E8A-4147-A177-3AD203B41FA5}">
                      <a16:colId xmlns:a16="http://schemas.microsoft.com/office/drawing/2014/main" val="2464289306"/>
                    </a:ext>
                  </a:extLst>
                </a:gridCol>
                <a:gridCol w="731521">
                  <a:extLst>
                    <a:ext uri="{9D8B030D-6E8A-4147-A177-3AD203B41FA5}">
                      <a16:colId xmlns:a16="http://schemas.microsoft.com/office/drawing/2014/main" val="3091261027"/>
                    </a:ext>
                  </a:extLst>
                </a:gridCol>
                <a:gridCol w="585216">
                  <a:extLst>
                    <a:ext uri="{9D8B030D-6E8A-4147-A177-3AD203B41FA5}">
                      <a16:colId xmlns:a16="http://schemas.microsoft.com/office/drawing/2014/main" val="261886178"/>
                    </a:ext>
                  </a:extLst>
                </a:gridCol>
                <a:gridCol w="1014985">
                  <a:extLst>
                    <a:ext uri="{9D8B030D-6E8A-4147-A177-3AD203B41FA5}">
                      <a16:colId xmlns:a16="http://schemas.microsoft.com/office/drawing/2014/main" val="1804370724"/>
                    </a:ext>
                  </a:extLst>
                </a:gridCol>
                <a:gridCol w="996697">
                  <a:extLst>
                    <a:ext uri="{9D8B030D-6E8A-4147-A177-3AD203B41FA5}">
                      <a16:colId xmlns:a16="http://schemas.microsoft.com/office/drawing/2014/main" val="579411676"/>
                    </a:ext>
                  </a:extLst>
                </a:gridCol>
                <a:gridCol w="321609">
                  <a:extLst>
                    <a:ext uri="{9D8B030D-6E8A-4147-A177-3AD203B41FA5}">
                      <a16:colId xmlns:a16="http://schemas.microsoft.com/office/drawing/2014/main" val="1504129660"/>
                    </a:ext>
                  </a:extLst>
                </a:gridCol>
                <a:gridCol w="510233">
                  <a:extLst>
                    <a:ext uri="{9D8B030D-6E8A-4147-A177-3AD203B41FA5}">
                      <a16:colId xmlns:a16="http://schemas.microsoft.com/office/drawing/2014/main" val="2841017528"/>
                    </a:ext>
                  </a:extLst>
                </a:gridCol>
              </a:tblGrid>
              <a:tr h="236479">
                <a:tc>
                  <a:txBody>
                    <a:bodyPr/>
                    <a:lstStyle/>
                    <a:p>
                      <a:pPr algn="ctr" fontAlgn="b"/>
                      <a:r>
                        <a:rPr lang="en-GB" sz="700" b="1" i="0" u="none" strike="noStrike" dirty="0" err="1">
                          <a:solidFill>
                            <a:schemeClr val="bg1"/>
                          </a:solidFill>
                          <a:effectLst/>
                          <a:latin typeface="Calibri" panose="020F0502020204030204" pitchFamily="34" charset="0"/>
                        </a:rPr>
                        <a:t>match_minute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match_second</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outcome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position_xM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position_yM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angle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distance_to_centerM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isGoal</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isFoot</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isHeader</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team</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period</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start_frame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end_frame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Number_Intervening_Opponents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Number_Intervening_Teammates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Interference_on_Shooter</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interference_on_shooter_number_players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subtype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isPen</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isDirectFK</a:t>
                      </a:r>
                      <a:endParaRPr lang="en-GB" sz="700" b="1"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13482133"/>
                  </a:ext>
                </a:extLst>
              </a:tr>
              <a:tr h="83383">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4419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4443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80876989"/>
                  </a:ext>
                </a:extLst>
              </a:tr>
              <a:tr h="83383">
                <a:tc>
                  <a:txBody>
                    <a:bodyPr/>
                    <a:lstStyle/>
                    <a:p>
                      <a:pPr algn="ctr" fontAlgn="b"/>
                      <a:r>
                        <a:rPr lang="en-GB" sz="700" b="0" i="0" u="none" strike="noStrike" dirty="0">
                          <a:solidFill>
                            <a:srgbClr val="000000"/>
                          </a:solidFill>
                          <a:effectLst/>
                          <a:latin typeface="Calibri" panose="020F0502020204030204" pitchFamily="34" charset="0"/>
                        </a:rPr>
                        <a:t>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6.2968246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482790130"/>
                  </a:ext>
                </a:extLst>
              </a:tr>
              <a:tr h="159931">
                <a:tc>
                  <a:txBody>
                    <a:bodyPr/>
                    <a:lstStyle/>
                    <a:p>
                      <a:pPr algn="ctr" fontAlgn="b"/>
                      <a:r>
                        <a:rPr lang="en-GB" sz="7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16.4191717</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44.7532497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064175445"/>
                  </a:ext>
                </a:extLst>
              </a:tr>
              <a:tr h="83383">
                <a:tc>
                  <a:txBody>
                    <a:bodyPr/>
                    <a:lstStyle/>
                    <a:p>
                      <a:pPr algn="ctr" fontAlgn="b"/>
                      <a:r>
                        <a:rPr lang="en-GB" sz="7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23.5261557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25.6936997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18515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18520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60516941"/>
                  </a:ext>
                </a:extLst>
              </a:tr>
              <a:tr h="83383">
                <a:tc>
                  <a:txBody>
                    <a:bodyPr/>
                    <a:lstStyle/>
                    <a:p>
                      <a:pPr algn="ctr" fontAlgn="b"/>
                      <a:r>
                        <a:rPr lang="en-GB" sz="7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11.3342843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27345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65796677"/>
                  </a:ext>
                </a:extLst>
              </a:tr>
              <a:tr h="159931">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25.1872984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29754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29777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22759722"/>
                  </a:ext>
                </a:extLst>
              </a:tr>
              <a:tr h="83383">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8.90554883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17.7838884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53049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53075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002468664"/>
                  </a:ext>
                </a:extLst>
              </a:tr>
              <a:tr h="159931">
                <a:tc>
                  <a:txBody>
                    <a:bodyPr/>
                    <a:lstStyle/>
                    <a:p>
                      <a:pPr algn="ctr" fontAlgn="b"/>
                      <a:r>
                        <a:rPr lang="en-GB" sz="700" b="0" i="0" u="none" strike="noStrike">
                          <a:solidFill>
                            <a:srgbClr val="000000"/>
                          </a:solidFill>
                          <a:effectLst/>
                          <a:latin typeface="Calibri" panose="020F0502020204030204" pitchFamily="34" charset="0"/>
                        </a:rPr>
                        <a:t>37</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42.4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12.2398693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30.0003533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56079</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56131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1384067"/>
                  </a:ext>
                </a:extLst>
              </a:tr>
              <a:tr h="159931">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0.68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7.45109388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5.23619982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0.68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TARGET-HEAD-OUT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4515802"/>
                  </a:ext>
                </a:extLst>
              </a:tr>
              <a:tr h="159931">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28.62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24.6159379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7.93918296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268276356"/>
                  </a:ext>
                </a:extLst>
              </a:tr>
              <a:tr h="91399">
                <a:tc>
                  <a:txBody>
                    <a:bodyPr/>
                    <a:lstStyle/>
                    <a:p>
                      <a:pPr algn="ctr" fontAlgn="b"/>
                      <a:r>
                        <a:rPr lang="en-GB" sz="700" b="0" i="0" u="none" strike="noStrike">
                          <a:solidFill>
                            <a:srgbClr val="000000"/>
                          </a:solidFill>
                          <a:effectLst/>
                          <a:latin typeface="Calibri" panose="020F0502020204030204" pitchFamily="34" charset="0"/>
                        </a:rPr>
                        <a:t>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67067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67107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803863647"/>
                  </a:ext>
                </a:extLst>
              </a:tr>
              <a:tr h="91399">
                <a:tc>
                  <a:txBody>
                    <a:bodyPr/>
                    <a:lstStyle/>
                    <a:p>
                      <a:pPr algn="ctr" fontAlgn="b"/>
                      <a:r>
                        <a:rPr lang="en-GB" sz="7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24.7766422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26.0479553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69887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69927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76591599"/>
                  </a:ext>
                </a:extLst>
              </a:tr>
              <a:tr h="159931">
                <a:tc>
                  <a:txBody>
                    <a:bodyPr/>
                    <a:lstStyle/>
                    <a:p>
                      <a:pPr algn="ctr" fontAlgn="b"/>
                      <a:r>
                        <a:rPr lang="en-GB" sz="7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5.47170906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14.3917978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73995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14723660"/>
                  </a:ext>
                </a:extLst>
              </a:tr>
              <a:tr h="91399">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32.86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20.3228443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7.6915211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86191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86219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335697405"/>
                  </a:ext>
                </a:extLst>
              </a:tr>
              <a:tr h="159931">
                <a:tc>
                  <a:txBody>
                    <a:bodyPr/>
                    <a:lstStyle/>
                    <a:p>
                      <a:pPr algn="ctr" fontAlgn="b"/>
                      <a:r>
                        <a:rPr lang="en-GB" sz="700" b="0" i="0" u="none" strike="noStrike">
                          <a:solidFill>
                            <a:srgbClr val="000000"/>
                          </a:solidFill>
                          <a:effectLst/>
                          <a:latin typeface="Calibri" panose="020F0502020204030204" pitchFamily="34" charset="0"/>
                        </a:rPr>
                        <a:t>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7</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46.64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13.1940593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61.1815963</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90176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901905472"/>
                  </a:ext>
                </a:extLst>
              </a:tr>
              <a:tr h="159931">
                <a:tc>
                  <a:txBody>
                    <a:bodyPr/>
                    <a:lstStyle/>
                    <a:p>
                      <a:pPr algn="ctr" fontAlgn="b"/>
                      <a:r>
                        <a:rPr lang="en-GB" sz="700" b="0" i="0" u="none" strike="noStrike">
                          <a:solidFill>
                            <a:srgbClr val="000000"/>
                          </a:solidFill>
                          <a:effectLst/>
                          <a:latin typeface="Calibri" panose="020F0502020204030204" pitchFamily="34" charset="0"/>
                        </a:rPr>
                        <a:t>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48.76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5.88421618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43.8982939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98880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98896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361056954"/>
                  </a:ext>
                </a:extLst>
              </a:tr>
              <a:tr h="83383">
                <a:tc>
                  <a:txBody>
                    <a:bodyPr/>
                    <a:lstStyle/>
                    <a:p>
                      <a:pPr algn="ctr" fontAlgn="b"/>
                      <a:r>
                        <a:rPr lang="en-GB" sz="7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12.1227885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38.0988265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111763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766992400"/>
                  </a:ext>
                </a:extLst>
              </a:tr>
              <a:tr h="83383">
                <a:tc>
                  <a:txBody>
                    <a:bodyPr/>
                    <a:lstStyle/>
                    <a:p>
                      <a:pPr algn="ctr" fontAlgn="b"/>
                      <a:r>
                        <a:rPr lang="en-GB" sz="700" b="0" i="0" u="none" strike="noStrike">
                          <a:solidFill>
                            <a:srgbClr val="000000"/>
                          </a:solidFill>
                          <a:effectLst/>
                          <a:latin typeface="Calibri" panose="020F0502020204030204" pitchFamily="34" charset="0"/>
                        </a:rPr>
                        <a:t>76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40.28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12.7924978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6.10277965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115009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115024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698235929"/>
                  </a:ext>
                </a:extLst>
              </a:tr>
              <a:tr h="159931">
                <a:tc>
                  <a:txBody>
                    <a:bodyPr/>
                    <a:lstStyle/>
                    <a:p>
                      <a:pPr algn="ctr" fontAlgn="b"/>
                      <a:r>
                        <a:rPr lang="en-GB" sz="700" b="0" i="0" u="none" strike="noStrike">
                          <a:solidFill>
                            <a:srgbClr val="000000"/>
                          </a:solidFill>
                          <a:effectLst/>
                          <a:latin typeface="Calibri" panose="020F0502020204030204" pitchFamily="34" charset="0"/>
                        </a:rPr>
                        <a:t>78</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13.8530141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117245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162479321"/>
                  </a:ext>
                </a:extLst>
              </a:tr>
              <a:tr h="83383">
                <a:tc>
                  <a:txBody>
                    <a:bodyPr/>
                    <a:lstStyle/>
                    <a:p>
                      <a:pPr algn="ctr" fontAlgn="b"/>
                      <a:r>
                        <a:rPr lang="en-GB" sz="7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22.9150867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13.7330299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121027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121055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203392194"/>
                  </a:ext>
                </a:extLst>
              </a:tr>
              <a:tr h="159931">
                <a:tc>
                  <a:txBody>
                    <a:bodyPr/>
                    <a:lstStyle/>
                    <a:p>
                      <a:pPr algn="ctr" fontAlgn="b"/>
                      <a:r>
                        <a:rPr lang="en-GB" sz="700" b="0" i="0" u="none" strike="noStrike">
                          <a:solidFill>
                            <a:srgbClr val="000000"/>
                          </a:solidFill>
                          <a:effectLst/>
                          <a:latin typeface="Calibri" panose="020F0502020204030204" pitchFamily="34" charset="0"/>
                        </a:rPr>
                        <a:t>82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7430949"/>
                  </a:ext>
                </a:extLst>
              </a:tr>
              <a:tr h="91399">
                <a:tc>
                  <a:txBody>
                    <a:bodyPr/>
                    <a:lstStyle/>
                    <a:p>
                      <a:pPr algn="ctr" fontAlgn="b"/>
                      <a:r>
                        <a:rPr lang="en-GB" sz="700" b="0" i="0" u="none" strike="noStrike">
                          <a:solidFill>
                            <a:srgbClr val="000000"/>
                          </a:solidFill>
                          <a:effectLst/>
                          <a:latin typeface="Calibri" panose="020F0502020204030204" pitchFamily="34" charset="0"/>
                        </a:rPr>
                        <a:t>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33.92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20.7516746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23.1550858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132570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132597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3197280"/>
                  </a:ext>
                </a:extLst>
              </a:tr>
              <a:tr h="159931">
                <a:tc>
                  <a:txBody>
                    <a:bodyPr/>
                    <a:lstStyle/>
                    <a:p>
                      <a:pPr algn="ctr" fontAlgn="b"/>
                      <a:r>
                        <a:rPr lang="en-GB" sz="700" b="0" i="0" u="none" strike="noStrike">
                          <a:solidFill>
                            <a:srgbClr val="000000"/>
                          </a:solidFill>
                          <a:effectLst/>
                          <a:latin typeface="Calibri" panose="020F0502020204030204" pitchFamily="34" charset="0"/>
                        </a:rPr>
                        <a:t>90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5.95721411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27.1672369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136060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136078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25296568"/>
                  </a:ext>
                </a:extLst>
              </a:tr>
              <a:tr h="159931">
                <a:tc>
                  <a:txBody>
                    <a:bodyPr/>
                    <a:lstStyle/>
                    <a:p>
                      <a:pPr algn="ctr" fontAlgn="b"/>
                      <a:r>
                        <a:rPr lang="en-GB" sz="700" b="0" i="0" u="none" strike="noStrike">
                          <a:solidFill>
                            <a:srgbClr val="000000"/>
                          </a:solidFill>
                          <a:effectLst/>
                          <a:latin typeface="Calibri" panose="020F0502020204030204" pitchFamily="34" charset="0"/>
                        </a:rPr>
                        <a:t>93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16</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31.8290685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2.44889322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139891</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139925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016474824"/>
                  </a:ext>
                </a:extLst>
              </a:tr>
            </a:tbl>
          </a:graphicData>
        </a:graphic>
      </p:graphicFrame>
    </p:spTree>
    <p:extLst>
      <p:ext uri="{BB962C8B-B14F-4D97-AF65-F5344CB8AC3E}">
        <p14:creationId xmlns:p14="http://schemas.microsoft.com/office/powerpoint/2010/main" val="3574092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621060" cy="4736795"/>
          </a:xfrm>
        </p:spPr>
        <p:txBody>
          <a:bodyPr lIns="0" tIns="0" rIns="0" bIns="0" anchor="t">
            <a:noAutofit/>
          </a:bodyPr>
          <a:lstStyle/>
          <a:p>
            <a:pPr marL="0" indent="0">
              <a:buNone/>
            </a:pPr>
            <a:r>
              <a:rPr lang="en-GB" sz="1050" b="1" dirty="0">
                <a:solidFill>
                  <a:srgbClr val="0D0D0D"/>
                </a:solidFill>
              </a:rPr>
              <a:t>Data Sources:</a:t>
            </a:r>
            <a:endParaRPr lang="en-GB" sz="1050" dirty="0">
              <a:solidFill>
                <a:srgbClr val="0D0D0D"/>
              </a:solidFill>
            </a:endParaRPr>
          </a:p>
          <a:p>
            <a:pPr marL="239395" indent="-239395"/>
            <a:r>
              <a:rPr lang="en-GB" sz="1050" dirty="0">
                <a:solidFill>
                  <a:srgbClr val="0D0D0D"/>
                </a:solidFill>
              </a:rPr>
              <a:t>Metrica Sports Tracking and correspond Event data: </a:t>
            </a:r>
            <a:r>
              <a:rPr lang="en-GB" sz="1050" dirty="0">
                <a:solidFill>
                  <a:srgbClr val="00275E"/>
                </a:solidFill>
                <a:hlinkClick r:id="rId3">
                  <a:extLst>
                    <a:ext uri="{A12FA001-AC4F-418D-AE19-62706E023703}">
                      <ahyp:hlinkClr xmlns:ahyp="http://schemas.microsoft.com/office/drawing/2018/hyperlinkcolor" val="tx"/>
                    </a:ext>
                  </a:extLst>
                </a:hlinkClick>
              </a:rPr>
              <a:t>github.com/metrica-sports/sample-data</a:t>
            </a:r>
            <a:r>
              <a:rPr lang="en-GB" sz="1050" dirty="0">
                <a:solidFill>
                  <a:srgbClr val="0D0D0D"/>
                </a:solidFill>
              </a:rPr>
              <a:t> </a:t>
            </a:r>
          </a:p>
          <a:p>
            <a:pPr marL="0" indent="0">
              <a:buNone/>
            </a:pPr>
            <a:endParaRPr lang="en-GB" sz="1050" b="1" dirty="0">
              <a:solidFill>
                <a:srgbClr val="0D0D0D"/>
              </a:solidFill>
            </a:endParaRPr>
          </a:p>
          <a:p>
            <a:pPr marL="0" indent="0">
              <a:buNone/>
            </a:pPr>
            <a:r>
              <a:rPr lang="en-GB" sz="1050" b="1" dirty="0">
                <a:solidFill>
                  <a:srgbClr val="0D0D0D"/>
                </a:solidFill>
              </a:rPr>
              <a:t>Vender Documentation</a:t>
            </a:r>
            <a:endParaRPr lang="en-GB" sz="1050" dirty="0">
              <a:solidFill>
                <a:srgbClr val="0D0D0D"/>
              </a:solidFill>
            </a:endParaRPr>
          </a:p>
          <a:p>
            <a:pPr marL="239395" indent="-239395"/>
            <a:r>
              <a:rPr lang="en-GB" sz="1050" dirty="0">
                <a:solidFill>
                  <a:srgbClr val="0D0D0D"/>
                </a:solidFill>
              </a:rPr>
              <a:t>Metrica Sports documentation: </a:t>
            </a:r>
            <a:r>
              <a:rPr lang="en-GB" sz="1050" dirty="0">
                <a:solidFill>
                  <a:srgbClr val="00275E"/>
                </a:solidFill>
                <a:hlinkClick r:id="rId4">
                  <a:extLst>
                    <a:ext uri="{A12FA001-AC4F-418D-AE19-62706E023703}">
                      <ahyp:hlinkClr xmlns:ahyp="http://schemas.microsoft.com/office/drawing/2018/hyperlinkcolor" val="tx"/>
                    </a:ext>
                  </a:extLst>
                </a:hlinkClick>
              </a:rPr>
              <a:t>github.com/metrica-sports/sample-data/blob/master/documentation/events-definitions.pdf</a:t>
            </a:r>
            <a:r>
              <a:rPr lang="en-GB" sz="1050" dirty="0">
                <a:solidFill>
                  <a:srgbClr val="00275E"/>
                </a:solidFill>
              </a:rPr>
              <a:t> </a:t>
            </a:r>
          </a:p>
          <a:p>
            <a:pPr marL="0" indent="0">
              <a:buNone/>
            </a:pPr>
            <a:endParaRPr lang="en-GB" sz="1050" b="1" dirty="0">
              <a:solidFill>
                <a:srgbClr val="0D0D0D"/>
              </a:solidFill>
            </a:endParaRPr>
          </a:p>
          <a:p>
            <a:pPr marL="0" indent="0">
              <a:buNone/>
            </a:pPr>
            <a:r>
              <a:rPr lang="en-GB" sz="1050" b="1" dirty="0">
                <a:solidFill>
                  <a:srgbClr val="0D0D0D"/>
                </a:solidFill>
              </a:rPr>
              <a:t>Tutorials</a:t>
            </a:r>
          </a:p>
          <a:p>
            <a:pPr marL="239395" indent="-239395"/>
            <a:r>
              <a:rPr lang="en-GB" sz="1050" dirty="0">
                <a:solidFill>
                  <a:srgbClr val="0D0D0D"/>
                </a:solidFill>
              </a:rPr>
              <a:t>Friends of Tracking Tracking data tutorials by Laurie Shaw:</a:t>
            </a:r>
          </a:p>
          <a:p>
            <a:pPr marL="527388" lvl="1" indent="-239395"/>
            <a:r>
              <a:rPr lang="en-GB" sz="1050" dirty="0">
                <a:solidFill>
                  <a:srgbClr val="0D0D0D"/>
                </a:solidFill>
              </a:rPr>
              <a:t>Part 1 – Introduction to analysing tracking data in Python: </a:t>
            </a:r>
            <a:r>
              <a:rPr lang="en-GB" sz="1050" dirty="0">
                <a:solidFill>
                  <a:srgbClr val="00275E"/>
                </a:solidFill>
                <a:hlinkClick r:id="rId5">
                  <a:extLst>
                    <a:ext uri="{A12FA001-AC4F-418D-AE19-62706E023703}">
                      <ahyp:hlinkClr xmlns:ahyp="http://schemas.microsoft.com/office/drawing/2018/hyperlinkcolor" val="tx"/>
                    </a:ext>
                  </a:extLst>
                </a:hlinkClick>
              </a:rPr>
              <a:t>https://www.youtube.com/watch?v=8TrleFklEsE</a:t>
            </a:r>
            <a:r>
              <a:rPr lang="en-GB" sz="1050" dirty="0">
                <a:solidFill>
                  <a:srgbClr val="00275E"/>
                </a:solidFill>
              </a:rPr>
              <a:t> </a:t>
            </a:r>
          </a:p>
          <a:p>
            <a:pPr marL="527388" lvl="1" indent="-239395"/>
            <a:r>
              <a:rPr lang="en-GB" sz="1050" dirty="0">
                <a:solidFill>
                  <a:srgbClr val="0D0D0D"/>
                </a:solidFill>
              </a:rPr>
              <a:t>Part 2 - Measuring the physical performance of players: </a:t>
            </a:r>
            <a:r>
              <a:rPr lang="en-GB" sz="1050" dirty="0">
                <a:solidFill>
                  <a:srgbClr val="00275E"/>
                </a:solidFill>
                <a:hlinkClick r:id="rId6">
                  <a:extLst>
                    <a:ext uri="{A12FA001-AC4F-418D-AE19-62706E023703}">
                      <ahyp:hlinkClr xmlns:ahyp="http://schemas.microsoft.com/office/drawing/2018/hyperlinkcolor" val="tx"/>
                    </a:ext>
                  </a:extLst>
                </a:hlinkClick>
              </a:rPr>
              <a:t>https://www.youtube.com/watch?v=VX3T-4lB2o0</a:t>
            </a:r>
            <a:r>
              <a:rPr lang="en-GB" sz="1050" dirty="0">
                <a:solidFill>
                  <a:srgbClr val="00275E"/>
                </a:solidFill>
              </a:rPr>
              <a:t> </a:t>
            </a:r>
          </a:p>
          <a:p>
            <a:pPr marL="527388" lvl="1" indent="-239395"/>
            <a:r>
              <a:rPr lang="en-GB" sz="1050" dirty="0">
                <a:solidFill>
                  <a:srgbClr val="0D0D0D"/>
                </a:solidFill>
              </a:rPr>
              <a:t>Part 3 – Advanced metrics: Pitch Control: </a:t>
            </a:r>
            <a:r>
              <a:rPr lang="en-GB" sz="1050" dirty="0">
                <a:solidFill>
                  <a:srgbClr val="00275E"/>
                </a:solidFill>
                <a:hlinkClick r:id="rId7">
                  <a:extLst>
                    <a:ext uri="{A12FA001-AC4F-418D-AE19-62706E023703}">
                      <ahyp:hlinkClr xmlns:ahyp="http://schemas.microsoft.com/office/drawing/2018/hyperlinkcolor" val="tx"/>
                    </a:ext>
                  </a:extLst>
                </a:hlinkClick>
              </a:rPr>
              <a:t>https://www.youtube.com/watch?v=5X1cSehLg6s</a:t>
            </a:r>
            <a:r>
              <a:rPr lang="en-GB" sz="1050" dirty="0">
                <a:solidFill>
                  <a:srgbClr val="00275E"/>
                </a:solidFill>
              </a:rPr>
              <a:t> </a:t>
            </a:r>
          </a:p>
          <a:p>
            <a:pPr marL="527388" lvl="1" indent="-239395"/>
            <a:r>
              <a:rPr lang="en-GB" sz="1050" dirty="0">
                <a:solidFill>
                  <a:srgbClr val="0D0D0D"/>
                </a:solidFill>
              </a:rPr>
              <a:t>Part 4 – Evaluating player actions and passing options: </a:t>
            </a:r>
            <a:r>
              <a:rPr lang="en-GB" sz="1050" dirty="0">
                <a:solidFill>
                  <a:srgbClr val="00275E"/>
                </a:solidFill>
                <a:hlinkClick r:id="rId8">
                  <a:extLst>
                    <a:ext uri="{A12FA001-AC4F-418D-AE19-62706E023703}">
                      <ahyp:hlinkClr xmlns:ahyp="http://schemas.microsoft.com/office/drawing/2018/hyperlinkcolor" val="tx"/>
                    </a:ext>
                  </a:extLst>
                </a:hlinkClick>
              </a:rPr>
              <a:t>https://www.youtube.com/watch?v=KXSLKwADXKI</a:t>
            </a:r>
            <a:r>
              <a:rPr lang="en-GB" sz="1050" dirty="0">
                <a:solidFill>
                  <a:srgbClr val="00275E"/>
                </a:solidFill>
              </a:rPr>
              <a:t> </a:t>
            </a:r>
          </a:p>
          <a:p>
            <a:pPr marL="527388" lvl="1" indent="-239395"/>
            <a:endParaRPr lang="en-GB" sz="1050" b="1" dirty="0">
              <a:solidFill>
                <a:srgbClr val="0D0D0D"/>
              </a:solidFill>
            </a:endParaRPr>
          </a:p>
          <a:p>
            <a:pPr marL="0" indent="0">
              <a:buNone/>
            </a:pPr>
            <a:r>
              <a:rPr lang="en-GB" sz="1050" b="1" dirty="0">
                <a:solidFill>
                  <a:srgbClr val="0D0D0D"/>
                </a:solidFill>
              </a:rPr>
              <a:t>GitHub Repositories</a:t>
            </a:r>
            <a:endParaRPr lang="en-GB" sz="1050" dirty="0">
              <a:solidFill>
                <a:srgbClr val="0D0D0D"/>
              </a:solidFill>
            </a:endParaRPr>
          </a:p>
          <a:p>
            <a:pPr marL="239395" indent="-239395"/>
            <a:r>
              <a:rPr lang="en-GB" sz="1050" dirty="0">
                <a:solidFill>
                  <a:srgbClr val="00275E"/>
                </a:solidFill>
                <a:hlinkClick r:id="rId9">
                  <a:extLst>
                    <a:ext uri="{A12FA001-AC4F-418D-AE19-62706E023703}">
                      <ahyp:hlinkClr xmlns:ahyp="http://schemas.microsoft.com/office/drawing/2018/hyperlinkcolor" val="tx"/>
                    </a:ext>
                  </a:extLst>
                </a:hlinkClick>
              </a:rPr>
              <a:t>LaurieOnTracking</a:t>
            </a:r>
            <a:r>
              <a:rPr lang="en-GB" sz="1050" dirty="0">
                <a:solidFill>
                  <a:srgbClr val="0D0D0D"/>
                </a:solidFill>
              </a:rPr>
              <a:t>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for Tracking data implementation</a:t>
            </a:r>
          </a:p>
          <a:p>
            <a:pPr marL="239395" indent="-239395"/>
            <a:endParaRPr lang="en-GB" sz="1050" dirty="0">
              <a:solidFill>
                <a:srgbClr val="0D0D0D"/>
              </a:solidFill>
            </a:endParaRPr>
          </a:p>
          <a:p>
            <a:pPr marL="0" indent="0">
              <a:buNone/>
            </a:pPr>
            <a:r>
              <a:rPr lang="en-GB" sz="1050" b="1" dirty="0">
                <a:solidFill>
                  <a:srgbClr val="0D0D0D"/>
                </a:solidFill>
              </a:rPr>
              <a:t>Seminars and Videos</a:t>
            </a:r>
          </a:p>
          <a:p>
            <a:pPr marL="239395" indent="-239395"/>
            <a:r>
              <a:rPr lang="en-GB" sz="1050" dirty="0">
                <a:solidFill>
                  <a:srgbClr val="0D0D0D"/>
                </a:solidFill>
              </a:rPr>
              <a:t>How Tracking Data is Used in Football and What are the Future Challenges with Javier Fernández, Sudarshan 'Suds' </a:t>
            </a:r>
            <a:r>
              <a:rPr lang="en-GB" sz="1050" dirty="0" err="1">
                <a:solidFill>
                  <a:srgbClr val="0D0D0D"/>
                </a:solidFill>
              </a:rPr>
              <a:t>Gopaladesikan</a:t>
            </a:r>
            <a:r>
              <a:rPr lang="en-GB" sz="1050" dirty="0">
                <a:solidFill>
                  <a:srgbClr val="0D0D0D"/>
                </a:solidFill>
              </a:rPr>
              <a:t>, Laurie Shaw, Will Spearman and David Sumpter for Friends of Tracking: </a:t>
            </a:r>
            <a:r>
              <a:rPr lang="en-GB" sz="1050" dirty="0">
                <a:solidFill>
                  <a:srgbClr val="0D0D0D"/>
                </a:solidFill>
                <a:hlinkClick r:id="rId11"/>
              </a:rPr>
              <a:t>https://www.youtube.com/watch?v=kHTq9cwdkGA</a:t>
            </a:r>
            <a:r>
              <a:rPr lang="en-GB" sz="1050" dirty="0">
                <a:solidFill>
                  <a:srgbClr val="0D0D0D"/>
                </a:solidFill>
              </a:rPr>
              <a:t> </a:t>
            </a:r>
          </a:p>
          <a:p>
            <a:pPr marL="239395" indent="-239395"/>
            <a:r>
              <a:rPr lang="en-GB" sz="1050" dirty="0">
                <a:solidFill>
                  <a:srgbClr val="0D0D0D"/>
                </a:solidFill>
              </a:rPr>
              <a:t>‘Demystifying Tracking Data’ by </a:t>
            </a:r>
            <a:r>
              <a:rPr lang="en-GB" sz="1050" dirty="0">
                <a:solidFill>
                  <a:srgbClr val="00275E"/>
                </a:solidFill>
                <a:hlinkClick r:id="rId12">
                  <a:extLst>
                    <a:ext uri="{A12FA001-AC4F-418D-AE19-62706E023703}">
                      <ahyp:hlinkClr xmlns:ahyp="http://schemas.microsoft.com/office/drawing/2018/hyperlinkcolor" val="tx"/>
                    </a:ext>
                  </a:extLst>
                </a:hlinkClick>
              </a:rPr>
              <a:t>Sam Gregory</a:t>
            </a:r>
            <a:r>
              <a:rPr lang="en-GB" sz="1050" dirty="0">
                <a:solidFill>
                  <a:srgbClr val="00275E"/>
                </a:solidFill>
              </a:rPr>
              <a:t> </a:t>
            </a:r>
            <a:r>
              <a:rPr lang="en-GB" sz="1050" dirty="0">
                <a:solidFill>
                  <a:srgbClr val="0D0D0D"/>
                </a:solidFill>
              </a:rPr>
              <a:t>(Inter Miami) and </a:t>
            </a:r>
            <a:r>
              <a:rPr lang="en-GB" sz="1050" dirty="0">
                <a:solidFill>
                  <a:srgbClr val="00275E"/>
                </a:solidFill>
                <a:hlinkClick r:id="rId13">
                  <a:extLst>
                    <a:ext uri="{A12FA001-AC4F-418D-AE19-62706E023703}">
                      <ahyp:hlinkClr xmlns:ahyp="http://schemas.microsoft.com/office/drawing/2018/hyperlinkcolor" val="tx"/>
                    </a:ext>
                  </a:extLst>
                </a:hlinkClick>
              </a:rPr>
              <a:t>Devin Pleuler</a:t>
            </a:r>
            <a:r>
              <a:rPr lang="en-GB" sz="1050" dirty="0">
                <a:solidFill>
                  <a:srgbClr val="00275E"/>
                </a:solidFill>
              </a:rPr>
              <a:t> </a:t>
            </a:r>
            <a:r>
              <a:rPr lang="en-GB" sz="1050" dirty="0">
                <a:solidFill>
                  <a:srgbClr val="0D0D0D"/>
                </a:solidFill>
              </a:rPr>
              <a:t>(Toronto FC): </a:t>
            </a:r>
            <a:r>
              <a:rPr lang="en-GB" sz="1050" dirty="0">
                <a:solidFill>
                  <a:srgbClr val="0D0D0D"/>
                </a:solidFill>
                <a:hlinkClick r:id="rId14"/>
              </a:rPr>
              <a:t>https://www.youtube.com/watch?v=miEWHSTYvX4</a:t>
            </a:r>
            <a:r>
              <a:rPr lang="en-GB" sz="1050" dirty="0">
                <a:solidFill>
                  <a:srgbClr val="0D0D0D"/>
                </a:solidFill>
              </a:rPr>
              <a:t> </a:t>
            </a:r>
          </a:p>
          <a:p>
            <a:pPr marL="239395" indent="-239395"/>
            <a:r>
              <a:rPr lang="en-GB" sz="1050" dirty="0">
                <a:solidFill>
                  <a:srgbClr val="0D0D0D"/>
                </a:solidFill>
              </a:rPr>
              <a:t>‘Classifying and Analysing Team Strategy in Professional Soccer Matches’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(City Football Group) at the 2019 Sports Analytics Lab at Harvard University/American Statistical Association Section on Statistics in Sports on 3rd October 2019: </a:t>
            </a:r>
            <a:r>
              <a:rPr lang="en-GB" sz="1050" dirty="0">
                <a:solidFill>
                  <a:srgbClr val="0D0D0D"/>
                </a:solidFill>
                <a:hlinkClick r:id="rId15"/>
              </a:rPr>
              <a:t>https://www.youtube.com/watch?v=VU4BOu6VfbU</a:t>
            </a:r>
            <a:r>
              <a:rPr lang="en-GB" sz="1050" dirty="0">
                <a:solidFill>
                  <a:srgbClr val="0D0D0D"/>
                </a:solidFill>
              </a:rPr>
              <a:t>. Paper: </a:t>
            </a:r>
            <a:r>
              <a:rPr lang="en-GB" sz="1050" dirty="0">
                <a:solidFill>
                  <a:srgbClr val="0D0D0D"/>
                </a:solidFill>
                <a:hlinkClick r:id="rId16"/>
              </a:rPr>
              <a:t>https://static.capabiliaserver.com/frontend/clients/barca/wp_prod/wp-content/uploads/2020/01/56ce723e-barca-conference-paper-laurie-shaw.pdf</a:t>
            </a:r>
            <a:r>
              <a:rPr lang="en-GB" sz="1050" dirty="0">
                <a:solidFill>
                  <a:srgbClr val="0D0D0D"/>
                </a:solidFill>
              </a:rPr>
              <a:t>. Blog: </a:t>
            </a:r>
            <a:r>
              <a:rPr lang="en-GB" sz="1050" dirty="0">
                <a:solidFill>
                  <a:srgbClr val="0D0D0D"/>
                </a:solidFill>
                <a:hlinkClick r:id="rId17"/>
              </a:rPr>
              <a:t>https://eightyfivepoints.blogspot.com/2019/11/using-data-to-analyse-team-formations.html</a:t>
            </a:r>
            <a:r>
              <a:rPr lang="en-GB" sz="1050" dirty="0">
                <a:solidFill>
                  <a:srgbClr val="0D0D0D"/>
                </a:solidFill>
              </a:rPr>
              <a:t>.</a:t>
            </a:r>
          </a:p>
          <a:p>
            <a:pPr marL="239395" indent="-239395"/>
            <a:r>
              <a:rPr lang="en-GB" sz="1050" dirty="0">
                <a:solidFill>
                  <a:srgbClr val="0D0D0D"/>
                </a:solidFill>
              </a:rPr>
              <a:t>‘Routine Inspection: Measuring Playbooks for Corner Kicks’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at the 2020 Sports Analytics Lab at Harvard University/American Statistical Association Section on Statistics in Sports on 23rd October 2020: </a:t>
            </a:r>
            <a:r>
              <a:rPr lang="en-GB" sz="1050" dirty="0">
                <a:solidFill>
                  <a:srgbClr val="0D0D0D"/>
                </a:solidFill>
                <a:hlinkClick r:id="rId18"/>
              </a:rPr>
              <a:t>https://www.youtube.com/watch?v=yfPC1O_g-I8</a:t>
            </a:r>
            <a:r>
              <a:rPr lang="en-GB" sz="1050" dirty="0">
                <a:solidFill>
                  <a:srgbClr val="0D0D0D"/>
                </a:solidFill>
              </a:rPr>
              <a:t>. Paper: </a:t>
            </a:r>
            <a:r>
              <a:rPr lang="en-GB" sz="1050" dirty="0">
                <a:solidFill>
                  <a:srgbClr val="0D0D0D"/>
                </a:solidFill>
                <a:hlinkClick r:id="rId19"/>
              </a:rPr>
              <a:t>https://www.springerprofessional.de/en/routine-inspection-a-playbook-for-corner-kicks/18671052</a:t>
            </a:r>
            <a:r>
              <a:rPr lang="en-GB" sz="1050" dirty="0">
                <a:solidFill>
                  <a:srgbClr val="0D0D0D"/>
                </a:solidFill>
              </a:rPr>
              <a:t>.</a:t>
            </a:r>
          </a:p>
          <a:p>
            <a:pPr marL="239395" indent="-239395"/>
            <a:r>
              <a:rPr lang="en-GB" sz="1050" dirty="0">
                <a:solidFill>
                  <a:srgbClr val="0D0D0D"/>
                </a:solidFill>
              </a:rPr>
              <a:t>Masterclass in Pitch Control by Will Spearman for Friends of Tracking: </a:t>
            </a:r>
            <a:r>
              <a:rPr lang="en-GB" sz="1050" dirty="0">
                <a:solidFill>
                  <a:srgbClr val="00275E"/>
                </a:solidFill>
                <a:hlinkClick r:id="rId20">
                  <a:extLst>
                    <a:ext uri="{A12FA001-AC4F-418D-AE19-62706E023703}">
                      <ahyp:hlinkClr xmlns:ahyp="http://schemas.microsoft.com/office/drawing/2018/hyperlinkcolor" val="tx"/>
                    </a:ext>
                  </a:extLst>
                </a:hlinkClick>
              </a:rPr>
              <a:t>https://www.youtube.com/watch?v=X9PrwPyolyU</a:t>
            </a:r>
            <a:r>
              <a:rPr lang="en-GB" sz="1050" dirty="0">
                <a:solidFill>
                  <a:srgbClr val="00275E"/>
                </a:solidFill>
              </a:rPr>
              <a:t>.</a:t>
            </a:r>
          </a:p>
          <a:p>
            <a:pPr marL="239395" indent="-239395"/>
            <a:r>
              <a:rPr lang="en-GB" sz="1050" dirty="0">
                <a:solidFill>
                  <a:srgbClr val="0D0D0D"/>
                </a:solidFill>
              </a:rPr>
              <a:t>‘A framework for tactical analysis and individual offensive production assessment in soccer using Markov chains’ by </a:t>
            </a:r>
            <a:r>
              <a:rPr lang="en-GB" sz="1050" dirty="0">
                <a:solidFill>
                  <a:srgbClr val="00275E"/>
                </a:solidFill>
                <a:hlinkClick r:id="rId21">
                  <a:extLst>
                    <a:ext uri="{A12FA001-AC4F-418D-AE19-62706E023703}">
                      <ahyp:hlinkClr xmlns:ahyp="http://schemas.microsoft.com/office/drawing/2018/hyperlinkcolor" val="tx"/>
                    </a:ext>
                  </a:extLst>
                </a:hlinkClick>
              </a:rPr>
              <a:t>Sarah Rudd</a:t>
            </a:r>
            <a:r>
              <a:rPr lang="en-GB" sz="1050" dirty="0">
                <a:solidFill>
                  <a:srgbClr val="00275E"/>
                </a:solidFill>
              </a:rPr>
              <a:t> </a:t>
            </a:r>
            <a:r>
              <a:rPr lang="en-GB" sz="1050" dirty="0">
                <a:solidFill>
                  <a:srgbClr val="0D0D0D"/>
                </a:solidFill>
              </a:rPr>
              <a:t>(Arsenal FC) at the 2011 Sports Analytics Lab at Harvard University/American Statistical Association Section on Statistics in Sports on 3rd October 2019 [</a:t>
            </a:r>
            <a:r>
              <a:rPr lang="en-GB" sz="1050" dirty="0">
                <a:solidFill>
                  <a:srgbClr val="00275E"/>
                </a:solidFill>
                <a:hlinkClick r:id="rId22">
                  <a:extLst>
                    <a:ext uri="{A12FA001-AC4F-418D-AE19-62706E023703}">
                      <ahyp:hlinkClr xmlns:ahyp="http://schemas.microsoft.com/office/drawing/2018/hyperlinkcolor" val="tx"/>
                    </a:ext>
                  </a:extLst>
                </a:hlinkClick>
              </a:rPr>
              <a:t>link</a:t>
            </a:r>
            <a:r>
              <a:rPr lang="en-GB" sz="1050" dirty="0">
                <a:solidFill>
                  <a:srgbClr val="0D0D0D"/>
                </a:solidFill>
              </a:rPr>
              <a:t>].</a:t>
            </a: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1/3</a:t>
            </a:r>
            <a:endParaRPr lang="en-GB" dirty="0">
              <a:solidFill>
                <a:srgbClr val="28A0D3"/>
              </a:solidFill>
            </a:endParaRPr>
          </a:p>
        </p:txBody>
      </p:sp>
    </p:spTree>
    <p:extLst>
      <p:ext uri="{BB962C8B-B14F-4D97-AF65-F5344CB8AC3E}">
        <p14:creationId xmlns:p14="http://schemas.microsoft.com/office/powerpoint/2010/main" val="39396098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167897"/>
            <a:ext cx="11376156" cy="4908811"/>
          </a:xfrm>
        </p:spPr>
        <p:txBody>
          <a:bodyPr lIns="0" tIns="0" rIns="0" bIns="0" anchor="t">
            <a:noAutofit/>
          </a:bodyPr>
          <a:lstStyle/>
          <a:p>
            <a:pPr marL="0" indent="0">
              <a:buNone/>
            </a:pPr>
            <a:r>
              <a:rPr lang="en-GB" sz="800" b="1" dirty="0">
                <a:solidFill>
                  <a:srgbClr val="0D0D0D"/>
                </a:solidFill>
              </a:rPr>
              <a:t>Seminars and videos</a:t>
            </a:r>
          </a:p>
          <a:p>
            <a:pPr marL="239395" indent="-239395"/>
            <a:r>
              <a:rPr lang="en-GB" sz="800" dirty="0">
                <a:solidFill>
                  <a:srgbClr val="0D0D0D"/>
                </a:solidFill>
              </a:rPr>
              <a:t>The Ultimate Guide to Expected Goals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err="1">
                <a:solidFill>
                  <a:srgbClr val="0D0D0D"/>
                </a:solidFill>
              </a:rPr>
              <a:t>Hammarby</a:t>
            </a:r>
            <a:r>
              <a:rPr lang="en-GB" sz="800" dirty="0">
                <a:solidFill>
                  <a:srgbClr val="0D0D0D"/>
                </a:solidFill>
              </a:rPr>
              <a:t>) for Friends of Tracking: </a:t>
            </a:r>
            <a:r>
              <a:rPr lang="en-GB" sz="800" dirty="0">
                <a:solidFill>
                  <a:srgbClr val="00275E"/>
                </a:solidFill>
                <a:hlinkClick r:id="rId5">
                  <a:extLst>
                    <a:ext uri="{A12FA001-AC4F-418D-AE19-62706E023703}">
                      <ahyp:hlinkClr xmlns:ahyp="http://schemas.microsoft.com/office/drawing/2018/hyperlinkcolor" val="tx"/>
                    </a:ext>
                  </a:extLst>
                </a:hlinkClick>
              </a:rPr>
              <a:t>https://www.youtube.com/watch?v=310_eW0hUqQ</a:t>
            </a:r>
            <a:endParaRPr lang="en-GB" sz="800" dirty="0">
              <a:solidFill>
                <a:srgbClr val="00275E"/>
              </a:solidFill>
            </a:endParaRPr>
          </a:p>
          <a:p>
            <a:pPr marL="239395" indent="-239395"/>
            <a:r>
              <a:rPr lang="en-GB" sz="800" dirty="0">
                <a:solidFill>
                  <a:srgbClr val="0D0D0D"/>
                </a:solidFill>
              </a:rPr>
              <a:t>How to explain Expected Goals to a football player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0275E"/>
                </a:solidFill>
                <a:hlinkClick r:id="rId6">
                  <a:extLst>
                    <a:ext uri="{A12FA001-AC4F-418D-AE19-62706E023703}">
                      <ahyp:hlinkClr xmlns:ahyp="http://schemas.microsoft.com/office/drawing/2018/hyperlinkcolor" val="tx"/>
                    </a:ext>
                  </a:extLst>
                </a:hlinkClick>
              </a:rPr>
              <a:t>https://www.youtube.com/watch?v=Xc6IG9-Dt18</a:t>
            </a:r>
            <a:r>
              <a:rPr lang="en-GB" sz="800" dirty="0">
                <a:solidFill>
                  <a:srgbClr val="00275E"/>
                </a:solidFill>
              </a:rPr>
              <a:t> </a:t>
            </a:r>
          </a:p>
          <a:p>
            <a:pPr marL="239395" indent="-239395"/>
            <a:r>
              <a:rPr lang="en-GB" sz="800" dirty="0">
                <a:solidFill>
                  <a:srgbClr val="0D0D0D"/>
                </a:solidFill>
              </a:rPr>
              <a:t>What is </a:t>
            </a:r>
            <a:r>
              <a:rPr lang="en-GB" sz="800" dirty="0" err="1">
                <a:solidFill>
                  <a:srgbClr val="0D0D0D"/>
                </a:solidFill>
              </a:rPr>
              <a:t>xG</a:t>
            </a:r>
            <a:r>
              <a:rPr lang="en-GB" sz="800" dirty="0">
                <a:solidFill>
                  <a:srgbClr val="0D0D0D"/>
                </a:solidFill>
              </a:rPr>
              <a:t>? by </a:t>
            </a:r>
            <a:r>
              <a:rPr lang="en-GB" sz="800" dirty="0">
                <a:solidFill>
                  <a:srgbClr val="0D0D0D"/>
                </a:solidFill>
                <a:hlinkClick r:id="rId7"/>
              </a:rPr>
              <a:t>Alex Stewart</a:t>
            </a:r>
            <a:r>
              <a:rPr lang="en-GB" sz="800" dirty="0">
                <a:solidFill>
                  <a:srgbClr val="0D0D0D"/>
                </a:solidFill>
              </a:rPr>
              <a:t> for </a:t>
            </a:r>
            <a:r>
              <a:rPr lang="en-GB" sz="800" dirty="0" err="1">
                <a:solidFill>
                  <a:srgbClr val="0D0D0D"/>
                </a:solidFill>
              </a:rPr>
              <a:t>Tifo</a:t>
            </a:r>
            <a:r>
              <a:rPr lang="en-GB" sz="800" dirty="0">
                <a:solidFill>
                  <a:srgbClr val="0D0D0D"/>
                </a:solidFill>
              </a:rPr>
              <a:t> Football: </a:t>
            </a:r>
            <a:r>
              <a:rPr lang="en-GB" sz="800" dirty="0">
                <a:solidFill>
                  <a:srgbClr val="00275E"/>
                </a:solidFill>
                <a:hlinkClick r:id="rId8">
                  <a:extLst>
                    <a:ext uri="{A12FA001-AC4F-418D-AE19-62706E023703}">
                      <ahyp:hlinkClr xmlns:ahyp="http://schemas.microsoft.com/office/drawing/2018/hyperlinkcolor" val="tx"/>
                    </a:ext>
                  </a:extLst>
                </a:hlinkClick>
              </a:rPr>
              <a:t>https://www.youtube.com/watch?v=zSaeaFcm1SY</a:t>
            </a:r>
            <a:endParaRPr lang="en-GB" sz="800" dirty="0">
              <a:solidFill>
                <a:srgbClr val="00275E"/>
              </a:solidFill>
            </a:endParaRPr>
          </a:p>
          <a:p>
            <a:pPr marL="239395" indent="-239395"/>
            <a:r>
              <a:rPr lang="en-GB" sz="800" dirty="0" err="1">
                <a:solidFill>
                  <a:srgbClr val="0D0D0D"/>
                </a:solidFill>
              </a:rPr>
              <a:t>Opta</a:t>
            </a:r>
            <a:r>
              <a:rPr lang="en-GB" sz="800" dirty="0">
                <a:solidFill>
                  <a:srgbClr val="0D0D0D"/>
                </a:solidFill>
              </a:rPr>
              <a:t> Expected Goals presented by </a:t>
            </a:r>
            <a:r>
              <a:rPr lang="en-GB" sz="800" dirty="0">
                <a:solidFill>
                  <a:srgbClr val="0D0D0D"/>
                </a:solidFill>
                <a:hlinkClick r:id="rId9"/>
              </a:rPr>
              <a:t>Duncan Alexander</a:t>
            </a:r>
            <a:r>
              <a:rPr lang="en-GB" sz="800" dirty="0">
                <a:solidFill>
                  <a:srgbClr val="0D0D0D"/>
                </a:solidFill>
              </a:rPr>
              <a:t> (@</a:t>
            </a:r>
            <a:r>
              <a:rPr lang="en-GB" sz="800" dirty="0" err="1">
                <a:solidFill>
                  <a:srgbClr val="0D0D0D"/>
                </a:solidFill>
              </a:rPr>
              <a:t>oilysailor</a:t>
            </a:r>
            <a:r>
              <a:rPr lang="en-GB" sz="800" dirty="0">
                <a:solidFill>
                  <a:srgbClr val="0D0D0D"/>
                </a:solidFill>
              </a:rPr>
              <a:t>): </a:t>
            </a:r>
            <a:r>
              <a:rPr lang="en-GB" sz="800" dirty="0">
                <a:solidFill>
                  <a:srgbClr val="00275E"/>
                </a:solidFill>
                <a:hlinkClick r:id="rId10">
                  <a:extLst>
                    <a:ext uri="{A12FA001-AC4F-418D-AE19-62706E023703}">
                      <ahyp:hlinkClr xmlns:ahyp="http://schemas.microsoft.com/office/drawing/2018/hyperlinkcolor" val="tx"/>
                    </a:ext>
                  </a:extLst>
                </a:hlinkClick>
              </a:rPr>
              <a:t>https://www.youtube.com/watch?v=w7zPZsLGK18</a:t>
            </a:r>
            <a:r>
              <a:rPr lang="en-GB" sz="800" dirty="0">
                <a:solidFill>
                  <a:srgbClr val="00275E"/>
                </a:solidFill>
              </a:rPr>
              <a:t> </a:t>
            </a:r>
          </a:p>
          <a:p>
            <a:pPr marL="239395" indent="-239395"/>
            <a:r>
              <a:rPr lang="en-GB" sz="800" dirty="0">
                <a:solidFill>
                  <a:srgbClr val="0D0D0D"/>
                </a:solidFill>
              </a:rPr>
              <a:t>Sam Green </a:t>
            </a:r>
            <a:r>
              <a:rPr lang="en-GB" sz="800" dirty="0" err="1">
                <a:solidFill>
                  <a:srgbClr val="0D0D0D"/>
                </a:solidFill>
              </a:rPr>
              <a:t>OptaPro</a:t>
            </a:r>
            <a:r>
              <a:rPr lang="en-GB" sz="800" dirty="0">
                <a:solidFill>
                  <a:srgbClr val="0D0D0D"/>
                </a:solidFill>
              </a:rPr>
              <a:t> Interview: </a:t>
            </a:r>
            <a:r>
              <a:rPr lang="en-GB" sz="800" dirty="0">
                <a:solidFill>
                  <a:srgbClr val="0D0D0D"/>
                </a:solidFill>
                <a:hlinkClick r:id="rId11"/>
              </a:rPr>
              <a:t>https://www.youtube.com/watch?v=gHIY-MgDh_o</a:t>
            </a:r>
            <a:r>
              <a:rPr lang="en-GB" sz="800" dirty="0">
                <a:solidFill>
                  <a:srgbClr val="0D0D0D"/>
                </a:solidFill>
              </a:rPr>
              <a:t> </a:t>
            </a:r>
            <a:endParaRPr lang="en-GB" sz="800" dirty="0">
              <a:solidFill>
                <a:srgbClr val="00275E"/>
              </a:solidFill>
            </a:endParaRPr>
          </a:p>
          <a:p>
            <a:pPr marL="239395" indent="-239395"/>
            <a:r>
              <a:rPr lang="en-GB" sz="800" dirty="0">
                <a:solidFill>
                  <a:srgbClr val="0D0D0D"/>
                </a:solidFill>
              </a:rPr>
              <a:t>Anatomy of a Goal (with Sam Green) for </a:t>
            </a:r>
            <a:r>
              <a:rPr lang="en-GB" sz="800" dirty="0" err="1">
                <a:solidFill>
                  <a:srgbClr val="0D0D0D"/>
                </a:solidFill>
              </a:rPr>
              <a:t>Numberphile</a:t>
            </a:r>
            <a:r>
              <a:rPr lang="en-GB" sz="800" dirty="0">
                <a:solidFill>
                  <a:srgbClr val="0D0D0D"/>
                </a:solidFill>
              </a:rPr>
              <a:t>: </a:t>
            </a:r>
            <a:r>
              <a:rPr lang="en-GB" sz="800" dirty="0">
                <a:solidFill>
                  <a:srgbClr val="0D0D0D"/>
                </a:solidFill>
                <a:hlinkClick r:id="rId12"/>
              </a:rPr>
              <a:t>https://www.youtube.com/watch?v=YJuHC7xXsGA</a:t>
            </a:r>
            <a:r>
              <a:rPr lang="en-GB" sz="800" dirty="0">
                <a:solidFill>
                  <a:srgbClr val="0D0D0D"/>
                </a:solidFill>
              </a:rPr>
              <a:t> </a:t>
            </a:r>
          </a:p>
          <a:p>
            <a:pPr marL="239395" indent="-239395"/>
            <a:endParaRPr lang="en-GB" sz="800" dirty="0">
              <a:solidFill>
                <a:srgbClr val="0D0D0D"/>
              </a:solidFill>
            </a:endParaRPr>
          </a:p>
          <a:p>
            <a:pPr marL="0" indent="0">
              <a:buNone/>
            </a:pPr>
            <a:r>
              <a:rPr lang="en-GB" sz="800" b="1" dirty="0">
                <a:solidFill>
                  <a:srgbClr val="0D0D0D"/>
                </a:solidFill>
              </a:rPr>
              <a:t>Tutorials</a:t>
            </a:r>
          </a:p>
          <a:p>
            <a:pPr marL="239395" indent="-239395"/>
            <a:r>
              <a:rPr lang="en-GB" sz="800" dirty="0">
                <a:solidFill>
                  <a:srgbClr val="0D0D0D"/>
                </a:solidFill>
              </a:rPr>
              <a:t>Friends of Tracking Expected Goals tutorials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a:t>
            </a:r>
          </a:p>
          <a:p>
            <a:pPr lvl="1"/>
            <a:r>
              <a:rPr lang="en-GB" sz="800" dirty="0">
                <a:solidFill>
                  <a:srgbClr val="0D0D0D"/>
                </a:solidFill>
              </a:rPr>
              <a:t>Part 1 – How to build an Expected Goals model 1 – Data and model: </a:t>
            </a:r>
            <a:r>
              <a:rPr lang="en-GB" sz="800" dirty="0">
                <a:solidFill>
                  <a:srgbClr val="00275E"/>
                </a:solidFill>
                <a:hlinkClick r:id="rId13">
                  <a:extLst>
                    <a:ext uri="{A12FA001-AC4F-418D-AE19-62706E023703}">
                      <ahyp:hlinkClr xmlns:ahyp="http://schemas.microsoft.com/office/drawing/2018/hyperlinkcolor" val="tx"/>
                    </a:ext>
                  </a:extLst>
                </a:hlinkClick>
              </a:rPr>
              <a:t>https://www.youtube.com/watch?v=bpjLyFyLlXs</a:t>
            </a:r>
            <a:r>
              <a:rPr lang="en-GB" sz="800" dirty="0">
                <a:solidFill>
                  <a:srgbClr val="00275E"/>
                </a:solidFill>
              </a:rPr>
              <a:t>. </a:t>
            </a:r>
            <a:r>
              <a:rPr lang="en-GB" sz="800" dirty="0">
                <a:solidFill>
                  <a:srgbClr val="0D0D0D"/>
                </a:solidFill>
              </a:rPr>
              <a:t>See GitHub: </a:t>
            </a:r>
            <a:r>
              <a:rPr lang="en-GB" sz="800" dirty="0" err="1">
                <a:solidFill>
                  <a:srgbClr val="0D0D0D"/>
                </a:solidFill>
              </a:rPr>
              <a:t>xG</a:t>
            </a:r>
            <a:r>
              <a:rPr lang="en-GB" sz="800" dirty="0">
                <a:solidFill>
                  <a:srgbClr val="0D0D0D"/>
                </a:solidFill>
              </a:rPr>
              <a:t> model: </a:t>
            </a:r>
            <a:r>
              <a:rPr lang="en-GB" sz="800" dirty="0">
                <a:solidFill>
                  <a:srgbClr val="00275E"/>
                </a:solidFill>
                <a:hlinkClick r:id="rId14">
                  <a:extLst>
                    <a:ext uri="{A12FA001-AC4F-418D-AE19-62706E023703}">
                      <ahyp:hlinkClr xmlns:ahyp="http://schemas.microsoft.com/office/drawing/2018/hyperlinkcolor" val="tx"/>
                    </a:ext>
                  </a:extLst>
                </a:hlinkClick>
              </a:rPr>
              <a:t>github.com/Friends-of-Tracking-Data-FoTD/SoccermaticsForPython/blob/master/3xGModel.py</a:t>
            </a:r>
            <a:endParaRPr lang="en-GB" sz="800" dirty="0">
              <a:solidFill>
                <a:srgbClr val="00275E"/>
              </a:solidFill>
            </a:endParaRPr>
          </a:p>
          <a:p>
            <a:pPr lvl="1"/>
            <a:r>
              <a:rPr lang="en-GB" sz="800" dirty="0">
                <a:solidFill>
                  <a:srgbClr val="0D0D0D"/>
                </a:solidFill>
              </a:rPr>
              <a:t>Part 2 – How to build an Expected Goals model 2 – Statistical fitting: </a:t>
            </a:r>
            <a:r>
              <a:rPr lang="en-GB" sz="800" dirty="0">
                <a:solidFill>
                  <a:srgbClr val="00275E"/>
                </a:solidFill>
                <a:hlinkClick r:id="rId15">
                  <a:extLst>
                    <a:ext uri="{A12FA001-AC4F-418D-AE19-62706E023703}">
                      <ahyp:hlinkClr xmlns:ahyp="http://schemas.microsoft.com/office/drawing/2018/hyperlinkcolor" val="tx"/>
                    </a:ext>
                  </a:extLst>
                </a:hlinkClick>
              </a:rPr>
              <a:t>https://www.youtube.com/watch?v=wHOgINJ5g54</a:t>
            </a:r>
            <a:r>
              <a:rPr lang="en-GB" sz="800" dirty="0">
                <a:solidFill>
                  <a:srgbClr val="00275E"/>
                </a:solidFill>
              </a:rPr>
              <a:t>. </a:t>
            </a:r>
            <a:r>
              <a:rPr lang="en-GB" sz="800" dirty="0">
                <a:solidFill>
                  <a:srgbClr val="0D0D0D"/>
                </a:solidFill>
              </a:rPr>
              <a:t>See GitHub: Linear regression: </a:t>
            </a:r>
            <a:r>
              <a:rPr lang="en-GB" sz="800" dirty="0">
                <a:solidFill>
                  <a:srgbClr val="00275E"/>
                </a:solidFill>
                <a:hlinkClick r:id="rId16">
                  <a:extLst>
                    <a:ext uri="{A12FA001-AC4F-418D-AE19-62706E023703}">
                      <ahyp:hlinkClr xmlns:ahyp="http://schemas.microsoft.com/office/drawing/2018/hyperlinkcolor" val="tx"/>
                    </a:ext>
                  </a:extLst>
                </a:hlinkClick>
              </a:rPr>
              <a:t>github.com/Friends-of-Tracking-Data-FoTD/SoccermaticsForPython/blob/master/4LinearRegression.py</a:t>
            </a:r>
            <a:r>
              <a:rPr lang="en-GB" sz="800" dirty="0">
                <a:solidFill>
                  <a:srgbClr val="00275E"/>
                </a:solidFill>
              </a:rPr>
              <a:t>, </a:t>
            </a:r>
            <a:r>
              <a:rPr lang="en-GB" sz="800" dirty="0" err="1">
                <a:solidFill>
                  <a:srgbClr val="0D0D0D"/>
                </a:solidFill>
              </a:rPr>
              <a:t>xG</a:t>
            </a:r>
            <a:r>
              <a:rPr lang="en-GB" sz="800" dirty="0">
                <a:solidFill>
                  <a:srgbClr val="0D0D0D"/>
                </a:solidFill>
              </a:rPr>
              <a:t> model fit: </a:t>
            </a:r>
            <a:r>
              <a:rPr lang="en-GB" sz="800" dirty="0">
                <a:solidFill>
                  <a:srgbClr val="00275E"/>
                </a:solidFill>
                <a:hlinkClick r:id="rId17">
                  <a:extLst>
                    <a:ext uri="{A12FA001-AC4F-418D-AE19-62706E023703}">
                      <ahyp:hlinkClr xmlns:ahyp="http://schemas.microsoft.com/office/drawing/2018/hyperlinkcolor" val="tx"/>
                    </a:ext>
                  </a:extLst>
                </a:hlinkClick>
              </a:rPr>
              <a:t>github.com/Friends-of-Tracking-Data-FoTD/SoccermaticsForPython/blob/master/5xGModelFit.py</a:t>
            </a:r>
            <a:r>
              <a:rPr lang="en-GB" sz="800" dirty="0">
                <a:solidFill>
                  <a:srgbClr val="00275E"/>
                </a:solidFill>
              </a:rPr>
              <a:t> </a:t>
            </a:r>
          </a:p>
          <a:p>
            <a:pPr marL="0" indent="0">
              <a:buNone/>
            </a:pPr>
            <a:endParaRPr lang="en-GB" sz="800" b="1" dirty="0">
              <a:solidFill>
                <a:srgbClr val="0D0D0D"/>
              </a:solidFill>
            </a:endParaRPr>
          </a:p>
          <a:p>
            <a:pPr marL="0" indent="0">
              <a:buNone/>
            </a:pPr>
            <a:r>
              <a:rPr lang="en-GB" sz="800" b="1" dirty="0">
                <a:solidFill>
                  <a:srgbClr val="0D0D0D"/>
                </a:solidFill>
              </a:rPr>
              <a:t>Notable </a:t>
            </a:r>
            <a:r>
              <a:rPr lang="en-GB" sz="800" b="1" dirty="0" err="1">
                <a:solidFill>
                  <a:srgbClr val="0D0D0D"/>
                </a:solidFill>
              </a:rPr>
              <a:t>xG</a:t>
            </a:r>
            <a:r>
              <a:rPr lang="en-GB" sz="800" b="1" dirty="0">
                <a:solidFill>
                  <a:srgbClr val="0D0D0D"/>
                </a:solidFill>
              </a:rPr>
              <a:t> models</a:t>
            </a:r>
          </a:p>
          <a:p>
            <a:pPr marL="239395" lvl="1" indent="-239395">
              <a:spcBef>
                <a:spcPts val="0"/>
              </a:spcBef>
              <a:buFont typeface="Arial"/>
              <a:buChar char="•"/>
            </a:pPr>
            <a:r>
              <a:rPr lang="en-GB" sz="800" dirty="0">
                <a:solidFill>
                  <a:srgbClr val="0D0D0D"/>
                </a:solidFill>
              </a:rPr>
              <a:t>Sam Green: </a:t>
            </a:r>
            <a:r>
              <a:rPr lang="en-GB" sz="800" dirty="0">
                <a:solidFill>
                  <a:srgbClr val="00275E"/>
                </a:solidFill>
                <a:hlinkClick r:id="rId18">
                  <a:extLst>
                    <a:ext uri="{A12FA001-AC4F-418D-AE19-62706E023703}">
                      <ahyp:hlinkClr xmlns:ahyp="http://schemas.microsoft.com/office/drawing/2018/hyperlinkcolor" val="tx"/>
                    </a:ext>
                  </a:extLst>
                </a:hlinkClick>
              </a:rPr>
              <a:t>https://www.optasportspro.com/news-analysis/assessing-the-performance-of- premier-league-goalscorers/</a:t>
            </a:r>
            <a:r>
              <a:rPr lang="en-GB" sz="800" dirty="0">
                <a:solidFill>
                  <a:srgbClr val="00275E"/>
                </a:solidFill>
              </a:rPr>
              <a:t> </a:t>
            </a:r>
          </a:p>
          <a:p>
            <a:pPr marL="239395" lvl="1" indent="-239395">
              <a:spcBef>
                <a:spcPts val="0"/>
              </a:spcBef>
              <a:buFont typeface="Arial"/>
              <a:buChar char="•"/>
            </a:pPr>
            <a:r>
              <a:rPr lang="en-GB" sz="800" dirty="0">
                <a:solidFill>
                  <a:srgbClr val="0D0D0D"/>
                </a:solidFill>
              </a:rPr>
              <a:t>Michael Caley: </a:t>
            </a:r>
            <a:r>
              <a:rPr lang="en-GB" sz="800" dirty="0">
                <a:solidFill>
                  <a:srgbClr val="00275E"/>
                </a:solidFill>
                <a:hlinkClick r:id="rId19">
                  <a:extLst>
                    <a:ext uri="{A12FA001-AC4F-418D-AE19-62706E023703}">
                      <ahyp:hlinkClr xmlns:ahyp="http://schemas.microsoft.com/office/drawing/2018/hyperlinkcolor" val="tx"/>
                    </a:ext>
                  </a:extLst>
                </a:hlinkClick>
              </a:rPr>
              <a:t>https://cartilagefreecaptain.sbnation.com/2014/9/11/6131661/premier-league-projections-2014#methoderology</a:t>
            </a:r>
            <a:r>
              <a:rPr lang="en-GB" sz="800" dirty="0">
                <a:solidFill>
                  <a:srgbClr val="00275E"/>
                </a:solidFill>
              </a:rPr>
              <a:t> </a:t>
            </a:r>
          </a:p>
          <a:p>
            <a:pPr marL="239395" indent="-239395"/>
            <a:endParaRPr lang="en-GB" sz="800" b="1" dirty="0">
              <a:solidFill>
                <a:srgbClr val="0D0D0D"/>
              </a:solidFill>
            </a:endParaRPr>
          </a:p>
          <a:p>
            <a:pPr marL="0" indent="0">
              <a:buNone/>
            </a:pPr>
            <a:r>
              <a:rPr lang="en-GB" sz="800" b="1" dirty="0">
                <a:solidFill>
                  <a:srgbClr val="0D0D0D"/>
                </a:solidFill>
              </a:rPr>
              <a:t>Professional and </a:t>
            </a:r>
            <a:r>
              <a:rPr lang="en-GB" sz="800" b="1" dirty="0" err="1">
                <a:solidFill>
                  <a:srgbClr val="0D0D0D"/>
                </a:solidFill>
              </a:rPr>
              <a:t>Fanalyst</a:t>
            </a:r>
            <a:r>
              <a:rPr lang="en-GB" sz="800" b="1" dirty="0">
                <a:solidFill>
                  <a:srgbClr val="0D0D0D"/>
                </a:solidFill>
              </a:rPr>
              <a:t> examples:</a:t>
            </a:r>
            <a:endParaRPr lang="en-GB" sz="800" dirty="0">
              <a:solidFill>
                <a:srgbClr val="0D0D0D"/>
              </a:solidFill>
            </a:endParaRPr>
          </a:p>
          <a:p>
            <a:r>
              <a:rPr lang="en-GB" sz="800" dirty="0">
                <a:solidFill>
                  <a:srgbClr val="0D0D0D"/>
                </a:solidFill>
              </a:rPr>
              <a:t>An </a:t>
            </a:r>
            <a:r>
              <a:rPr lang="en-GB" sz="800" dirty="0" err="1">
                <a:solidFill>
                  <a:srgbClr val="0D0D0D"/>
                </a:solidFill>
              </a:rPr>
              <a:t>xG</a:t>
            </a:r>
            <a:r>
              <a:rPr lang="en-GB" sz="800" dirty="0">
                <a:solidFill>
                  <a:srgbClr val="0D0D0D"/>
                </a:solidFill>
              </a:rPr>
              <a:t> Model for Everyone in 20 minutes (</a:t>
            </a:r>
            <a:r>
              <a:rPr lang="en-GB" sz="800" dirty="0" err="1">
                <a:solidFill>
                  <a:srgbClr val="0D0D0D"/>
                </a:solidFill>
              </a:rPr>
              <a:t>ish</a:t>
            </a:r>
            <a:r>
              <a:rPr lang="en-GB" sz="800" dirty="0">
                <a:solidFill>
                  <a:srgbClr val="0D0D0D"/>
                </a:solidFill>
              </a:rPr>
              <a:t>) by </a:t>
            </a:r>
            <a:r>
              <a:rPr lang="en-GB" sz="800" dirty="0">
                <a:solidFill>
                  <a:srgbClr val="0D0D0D"/>
                </a:solidFill>
                <a:hlinkClick r:id="rId20"/>
              </a:rPr>
              <a:t>Paul Riley</a:t>
            </a:r>
            <a:r>
              <a:rPr lang="en-GB" sz="800" dirty="0">
                <a:solidFill>
                  <a:srgbClr val="0D0D0D"/>
                </a:solidFill>
              </a:rPr>
              <a:t> (@</a:t>
            </a:r>
            <a:r>
              <a:rPr lang="en-GB" sz="800" dirty="0" err="1">
                <a:solidFill>
                  <a:srgbClr val="0D0D0D"/>
                </a:solidFill>
              </a:rPr>
              <a:t>footballfactman</a:t>
            </a:r>
            <a:r>
              <a:rPr lang="en-GB" sz="800" dirty="0">
                <a:solidFill>
                  <a:srgbClr val="0D0D0D"/>
                </a:solidFill>
              </a:rPr>
              <a:t>): </a:t>
            </a:r>
            <a:r>
              <a:rPr lang="en-GB" sz="800" dirty="0">
                <a:solidFill>
                  <a:srgbClr val="0D0D0D"/>
                </a:solidFill>
                <a:hlinkClick r:id="rId21"/>
              </a:rPr>
              <a:t>https://differentgame.wordpress.com/2017/04/29/an-xg-model-for-everyone-in-20-minutes-ish/</a:t>
            </a:r>
            <a:r>
              <a:rPr lang="en-GB" sz="800" dirty="0">
                <a:solidFill>
                  <a:srgbClr val="0D0D0D"/>
                </a:solidFill>
              </a:rPr>
              <a:t> </a:t>
            </a:r>
          </a:p>
          <a:p>
            <a:r>
              <a:rPr lang="en-GB" sz="800" dirty="0">
                <a:solidFill>
                  <a:srgbClr val="0D0D0D"/>
                </a:solidFill>
              </a:rPr>
              <a:t>Tech how-to: build your own Expected Goals model by </a:t>
            </a:r>
            <a:r>
              <a:rPr lang="en-GB" sz="800" dirty="0">
                <a:solidFill>
                  <a:srgbClr val="0D0D0D"/>
                </a:solidFill>
                <a:hlinkClick r:id="rId22"/>
              </a:rPr>
              <a:t>Jan Van Haaren</a:t>
            </a:r>
            <a:r>
              <a:rPr lang="en-GB" sz="800" dirty="0">
                <a:solidFill>
                  <a:srgbClr val="0D0D0D"/>
                </a:solidFill>
              </a:rPr>
              <a:t> and </a:t>
            </a:r>
            <a:r>
              <a:rPr lang="en-GB" sz="800" dirty="0" err="1">
                <a:solidFill>
                  <a:srgbClr val="0D0D0D"/>
                </a:solidFill>
              </a:rPr>
              <a:t>SciSports</a:t>
            </a:r>
            <a:r>
              <a:rPr lang="en-GB" sz="800" dirty="0">
                <a:solidFill>
                  <a:srgbClr val="0D0D0D"/>
                </a:solidFill>
              </a:rPr>
              <a:t>: </a:t>
            </a:r>
            <a:r>
              <a:rPr lang="en-GB" sz="800" dirty="0">
                <a:solidFill>
                  <a:srgbClr val="0D0D0D"/>
                </a:solidFill>
                <a:hlinkClick r:id="rId23"/>
              </a:rPr>
              <a:t>https://www.scisports.com/tech-how-to-build-your-own-expected-goals-model/</a:t>
            </a:r>
            <a:r>
              <a:rPr lang="en-GB" sz="800" dirty="0">
                <a:solidFill>
                  <a:srgbClr val="0D0D0D"/>
                </a:solidFill>
              </a:rPr>
              <a:t>. For code, see: </a:t>
            </a:r>
            <a:r>
              <a:rPr lang="en-GB" sz="800" dirty="0">
                <a:solidFill>
                  <a:srgbClr val="0D0D0D"/>
                </a:solidFill>
                <a:hlinkClick r:id="rId24"/>
              </a:rPr>
              <a:t>https://bitbucket.org/scisports/ssda-how-to-expected-goals/src/master/</a:t>
            </a:r>
            <a:endParaRPr lang="en-GB" sz="800" dirty="0">
              <a:solidFill>
                <a:srgbClr val="0D0D0D"/>
              </a:solidFill>
            </a:endParaRPr>
          </a:p>
          <a:p>
            <a:r>
              <a:rPr lang="en-GB" sz="800" dirty="0" err="1">
                <a:solidFill>
                  <a:srgbClr val="0D0D0D"/>
                </a:solidFill>
              </a:rPr>
              <a:t>soccer_analytics</a:t>
            </a:r>
            <a:r>
              <a:rPr lang="en-GB" sz="800" dirty="0">
                <a:solidFill>
                  <a:srgbClr val="0D0D0D"/>
                </a:solidFill>
              </a:rPr>
              <a:t> repository by </a:t>
            </a:r>
            <a:r>
              <a:rPr lang="en-GB" sz="800" dirty="0">
                <a:solidFill>
                  <a:srgbClr val="0D0D0D"/>
                </a:solidFill>
                <a:hlinkClick r:id="rId25"/>
              </a:rPr>
              <a:t>Kraus Clemens</a:t>
            </a:r>
            <a:r>
              <a:rPr lang="en-GB" sz="800" dirty="0">
                <a:solidFill>
                  <a:srgbClr val="0D0D0D"/>
                </a:solidFill>
              </a:rPr>
              <a:t> (@</a:t>
            </a:r>
            <a:r>
              <a:rPr lang="en-GB" sz="800" dirty="0" err="1">
                <a:solidFill>
                  <a:srgbClr val="0D0D0D"/>
                </a:solidFill>
              </a:rPr>
              <a:t>CleRraus</a:t>
            </a:r>
            <a:r>
              <a:rPr lang="en-GB" sz="800" dirty="0">
                <a:solidFill>
                  <a:srgbClr val="0D0D0D"/>
                </a:solidFill>
              </a:rPr>
              <a:t>): </a:t>
            </a:r>
            <a:r>
              <a:rPr lang="en-GB" sz="800" dirty="0">
                <a:solidFill>
                  <a:srgbClr val="00275E"/>
                </a:solidFill>
                <a:hlinkClick r:id="rId26">
                  <a:extLst>
                    <a:ext uri="{A12FA001-AC4F-418D-AE19-62706E023703}">
                      <ahyp:hlinkClr xmlns:ahyp="http://schemas.microsoft.com/office/drawing/2018/hyperlinkcolor" val="tx"/>
                    </a:ext>
                  </a:extLst>
                </a:hlinkClick>
              </a:rPr>
              <a:t>github.com/CleKraus/soccer_analytics/</a:t>
            </a:r>
            <a:r>
              <a:rPr lang="en-GB" sz="800" dirty="0">
                <a:solidFill>
                  <a:srgbClr val="00275E"/>
                </a:solidFill>
              </a:rPr>
              <a:t> </a:t>
            </a:r>
          </a:p>
          <a:p>
            <a:pPr lvl="1"/>
            <a:r>
              <a:rPr lang="en-GB" sz="800" dirty="0">
                <a:solidFill>
                  <a:srgbClr val="0D0D0D"/>
                </a:solidFill>
              </a:rPr>
              <a:t>Expected goal model using Logistic Regression: </a:t>
            </a:r>
            <a:r>
              <a:rPr lang="en-GB" sz="800" dirty="0">
                <a:solidFill>
                  <a:srgbClr val="00275E"/>
                </a:solidFill>
                <a:hlinkClick r:id="rId27">
                  <a:extLst>
                    <a:ext uri="{A12FA001-AC4F-418D-AE19-62706E023703}">
                      <ahyp:hlinkClr xmlns:ahyp="http://schemas.microsoft.com/office/drawing/2018/hyperlinkcolor" val="tx"/>
                    </a:ext>
                  </a:extLst>
                </a:hlinkClick>
              </a:rPr>
              <a:t>github.com/CleKraus/soccer_analytics/blob/master/notebooks/expected_goal_model_lr.ipynb</a:t>
            </a:r>
            <a:r>
              <a:rPr lang="en-GB" sz="800" dirty="0">
                <a:solidFill>
                  <a:srgbClr val="00275E"/>
                </a:solidFill>
              </a:rPr>
              <a:t> </a:t>
            </a:r>
          </a:p>
          <a:p>
            <a:pPr lvl="1"/>
            <a:r>
              <a:rPr lang="en-GB" sz="800" dirty="0">
                <a:solidFill>
                  <a:srgbClr val="0D0D0D"/>
                </a:solidFill>
              </a:rPr>
              <a:t>Challenges using Gradient Boosters: </a:t>
            </a:r>
            <a:r>
              <a:rPr lang="en-GB" sz="800" dirty="0">
                <a:solidFill>
                  <a:srgbClr val="00275E"/>
                </a:solidFill>
                <a:hlinkClick r:id="rId28">
                  <a:extLst>
                    <a:ext uri="{A12FA001-AC4F-418D-AE19-62706E023703}">
                      <ahyp:hlinkClr xmlns:ahyp="http://schemas.microsoft.com/office/drawing/2018/hyperlinkcolor" val="tx"/>
                    </a:ext>
                  </a:extLst>
                </a:hlinkClick>
              </a:rPr>
              <a:t>github.com/CleKraus/soccer_analytics/blob/master/notebooks/challenges_with_gradient_boosters.ipynb</a:t>
            </a:r>
            <a:r>
              <a:rPr lang="en-GB" sz="800" dirty="0">
                <a:solidFill>
                  <a:srgbClr val="00275E"/>
                </a:solidFill>
              </a:rPr>
              <a:t> </a:t>
            </a:r>
            <a:endParaRPr lang="en-GB" sz="800" dirty="0">
              <a:solidFill>
                <a:srgbClr val="0D0D0D"/>
              </a:solidFill>
            </a:endParaRPr>
          </a:p>
          <a:p>
            <a:r>
              <a:rPr lang="en-GB" sz="800" dirty="0">
                <a:solidFill>
                  <a:srgbClr val="0D0D0D"/>
                </a:solidFill>
              </a:rPr>
              <a:t>Expected Goals thesis by </a:t>
            </a:r>
            <a:r>
              <a:rPr lang="en-GB" sz="800" dirty="0">
                <a:solidFill>
                  <a:srgbClr val="0D0D0D"/>
                </a:solidFill>
                <a:hlinkClick r:id="rId29"/>
              </a:rPr>
              <a:t>Andrew </a:t>
            </a:r>
            <a:r>
              <a:rPr lang="en-GB" sz="800" dirty="0" err="1">
                <a:solidFill>
                  <a:srgbClr val="0D0D0D"/>
                </a:solidFill>
                <a:hlinkClick r:id="rId29"/>
              </a:rPr>
              <a:t>Rowlinson</a:t>
            </a:r>
            <a:r>
              <a:rPr lang="en-GB" sz="800" dirty="0">
                <a:solidFill>
                  <a:srgbClr val="0D0D0D"/>
                </a:solidFill>
              </a:rPr>
              <a:t> (@</a:t>
            </a:r>
            <a:r>
              <a:rPr lang="en-GB" sz="800" dirty="0" err="1">
                <a:solidFill>
                  <a:srgbClr val="0D0D0D"/>
                </a:solidFill>
              </a:rPr>
              <a:t>numberstorm</a:t>
            </a:r>
            <a:r>
              <a:rPr lang="en-GB" sz="800" dirty="0">
                <a:solidFill>
                  <a:srgbClr val="0D0D0D"/>
                </a:solidFill>
              </a:rPr>
              <a:t>): </a:t>
            </a:r>
            <a:r>
              <a:rPr lang="en-GB" sz="800" dirty="0">
                <a:solidFill>
                  <a:srgbClr val="00275E"/>
                </a:solidFill>
                <a:hlinkClick r:id="rId30">
                  <a:extLst>
                    <a:ext uri="{A12FA001-AC4F-418D-AE19-62706E023703}">
                      <ahyp:hlinkClr xmlns:ahyp="http://schemas.microsoft.com/office/drawing/2018/hyperlinkcolor" val="tx"/>
                    </a:ext>
                  </a:extLst>
                </a:hlinkClick>
              </a:rPr>
              <a:t>github.com/andrewRowlinson/expected-goals-thesis</a:t>
            </a:r>
            <a:r>
              <a:rPr lang="en-GB" sz="800" dirty="0">
                <a:solidFill>
                  <a:srgbClr val="00275E"/>
                </a:solidFill>
              </a:rPr>
              <a:t> </a:t>
            </a:r>
          </a:p>
          <a:p>
            <a:r>
              <a:rPr lang="en-GB" sz="800" dirty="0">
                <a:solidFill>
                  <a:srgbClr val="0D0D0D"/>
                </a:solidFill>
              </a:rPr>
              <a:t>Expected Goals deep dive by </a:t>
            </a:r>
            <a:r>
              <a:rPr lang="en-GB" sz="800" dirty="0">
                <a:solidFill>
                  <a:srgbClr val="0D0D0D"/>
                </a:solidFill>
                <a:hlinkClick r:id="rId31"/>
              </a:rPr>
              <a:t>Andrew Puopolo</a:t>
            </a:r>
            <a:r>
              <a:rPr lang="en-GB" sz="800" dirty="0">
                <a:solidFill>
                  <a:srgbClr val="0D0D0D"/>
                </a:solidFill>
              </a:rPr>
              <a:t>: </a:t>
            </a:r>
            <a:r>
              <a:rPr lang="en-GB" sz="800" dirty="0">
                <a:solidFill>
                  <a:srgbClr val="00275E"/>
                </a:solidFill>
                <a:hlinkClick r:id="rId32">
                  <a:extLst>
                    <a:ext uri="{A12FA001-AC4F-418D-AE19-62706E023703}">
                      <ahyp:hlinkClr xmlns:ahyp="http://schemas.microsoft.com/office/drawing/2018/hyperlinkcolor" val="tx"/>
                    </a:ext>
                  </a:extLst>
                </a:hlinkClick>
              </a:rPr>
              <a:t>github.com/andrewsimplebet/expected_goals_deep_dive</a:t>
            </a:r>
            <a:endParaRPr lang="en-GB" sz="800" dirty="0">
              <a:solidFill>
                <a:srgbClr val="00275E"/>
              </a:solidFill>
            </a:endParaRPr>
          </a:p>
          <a:p>
            <a:r>
              <a:rPr lang="en-GB" sz="800" dirty="0">
                <a:solidFill>
                  <a:srgbClr val="0D0D0D"/>
                </a:solidFill>
              </a:rPr>
              <a:t>Fitting your own football </a:t>
            </a:r>
            <a:r>
              <a:rPr lang="en-GB" sz="800" dirty="0" err="1">
                <a:solidFill>
                  <a:srgbClr val="0D0D0D"/>
                </a:solidFill>
              </a:rPr>
              <a:t>xG</a:t>
            </a:r>
            <a:r>
              <a:rPr lang="en-GB" sz="800" dirty="0">
                <a:solidFill>
                  <a:srgbClr val="0D0D0D"/>
                </a:solidFill>
              </a:rPr>
              <a:t> model by </a:t>
            </a:r>
            <a:r>
              <a:rPr lang="en-GB" sz="800" dirty="0">
                <a:solidFill>
                  <a:srgbClr val="0D0D0D"/>
                </a:solidFill>
                <a:hlinkClick r:id="rId33"/>
              </a:rPr>
              <a:t>Ismael Gomez</a:t>
            </a:r>
            <a:r>
              <a:rPr lang="en-GB" sz="800" dirty="0">
                <a:solidFill>
                  <a:srgbClr val="0D0D0D"/>
                </a:solidFill>
              </a:rPr>
              <a:t>: </a:t>
            </a:r>
            <a:r>
              <a:rPr lang="en-GB" sz="800" dirty="0">
                <a:solidFill>
                  <a:srgbClr val="0D0D0D"/>
                </a:solidFill>
                <a:hlinkClick r:id="rId34"/>
              </a:rPr>
              <a:t>https://www.datofutbol.cl/xg-model/</a:t>
            </a:r>
            <a:r>
              <a:rPr lang="en-GB" sz="800" dirty="0">
                <a:solidFill>
                  <a:srgbClr val="0D0D0D"/>
                </a:solidFill>
              </a:rPr>
              <a:t> </a:t>
            </a:r>
          </a:p>
          <a:p>
            <a:r>
              <a:rPr lang="en-GB" sz="800" dirty="0">
                <a:solidFill>
                  <a:srgbClr val="0D0D0D"/>
                </a:solidFill>
              </a:rPr>
              <a:t>Python for Fantasy Football by </a:t>
            </a:r>
            <a:r>
              <a:rPr lang="en-GB" sz="800" dirty="0">
                <a:solidFill>
                  <a:srgbClr val="0D0D0D"/>
                </a:solidFill>
                <a:hlinkClick r:id="rId35"/>
              </a:rPr>
              <a:t>Fantasy </a:t>
            </a:r>
            <a:r>
              <a:rPr lang="en-GB" sz="800" dirty="0" err="1">
                <a:solidFill>
                  <a:srgbClr val="0D0D0D"/>
                </a:solidFill>
                <a:hlinkClick r:id="rId35"/>
              </a:rPr>
              <a:t>Futopia</a:t>
            </a:r>
            <a:r>
              <a:rPr lang="en-GB" sz="800" dirty="0">
                <a:solidFill>
                  <a:srgbClr val="0D0D0D"/>
                </a:solidFill>
              </a:rPr>
              <a:t> (</a:t>
            </a:r>
            <a:r>
              <a:rPr lang="en-GB" sz="800" dirty="0">
                <a:solidFill>
                  <a:srgbClr val="0D0D0D"/>
                </a:solidFill>
                <a:hlinkClick r:id="rId36"/>
              </a:rPr>
              <a:t>Thomas Whelan</a:t>
            </a:r>
            <a:r>
              <a:rPr lang="en-GB" sz="800" dirty="0">
                <a:solidFill>
                  <a:srgbClr val="0D0D0D"/>
                </a:solidFill>
              </a:rPr>
              <a:t>): </a:t>
            </a:r>
            <a:r>
              <a:rPr lang="en-GB" sz="800" dirty="0">
                <a:solidFill>
                  <a:srgbClr val="0D0D0D"/>
                </a:solidFill>
                <a:hlinkClick r:id="rId37"/>
              </a:rPr>
              <a:t>http://www.fantasyfutopia.com/python-for-fantasy-football-introduction-to-machine-learning/</a:t>
            </a:r>
            <a:r>
              <a:rPr lang="en-GB" sz="800" dirty="0">
                <a:solidFill>
                  <a:srgbClr val="0D0D0D"/>
                </a:solidFill>
              </a:rPr>
              <a:t> </a:t>
            </a:r>
            <a:endParaRPr lang="en-GB" sz="800" dirty="0">
              <a:solidFill>
                <a:srgbClr val="00275E"/>
              </a:solidFill>
            </a:endParaRPr>
          </a:p>
          <a:p>
            <a:pPr marL="239395" indent="-239395"/>
            <a:endParaRPr lang="en-GB" sz="800" b="1" dirty="0">
              <a:solidFill>
                <a:srgbClr val="0D0D0D"/>
              </a:solidFill>
            </a:endParaRPr>
          </a:p>
          <a:p>
            <a:pPr marL="0" indent="0">
              <a:buNone/>
            </a:pPr>
            <a:r>
              <a:rPr lang="en-GB" sz="800" b="1" dirty="0">
                <a:solidFill>
                  <a:srgbClr val="0D0D0D"/>
                </a:solidFill>
              </a:rPr>
              <a:t>Articles:</a:t>
            </a:r>
            <a:endParaRPr lang="en-GB" sz="800" dirty="0">
              <a:solidFill>
                <a:srgbClr val="0D0D0D"/>
              </a:solidFill>
            </a:endParaRPr>
          </a:p>
          <a:p>
            <a:pPr marL="239395" indent="-239395"/>
            <a:r>
              <a:rPr lang="en-GB" sz="800" dirty="0" err="1">
                <a:solidFill>
                  <a:srgbClr val="0D0D0D"/>
                </a:solidFill>
              </a:rPr>
              <a:t>xG</a:t>
            </a:r>
            <a:r>
              <a:rPr lang="en-GB" sz="800" dirty="0">
                <a:solidFill>
                  <a:srgbClr val="0D0D0D"/>
                </a:solidFill>
              </a:rPr>
              <a:t> explained by </a:t>
            </a:r>
            <a:r>
              <a:rPr lang="en-GB" sz="800" dirty="0" err="1">
                <a:solidFill>
                  <a:srgbClr val="0D0D0D"/>
                </a:solidFill>
              </a:rPr>
              <a:t>FBref</a:t>
            </a:r>
            <a:r>
              <a:rPr lang="en-GB" sz="800" dirty="0">
                <a:solidFill>
                  <a:srgbClr val="0D0D0D"/>
                </a:solidFill>
              </a:rPr>
              <a:t>: </a:t>
            </a:r>
            <a:r>
              <a:rPr lang="en-GB" sz="800" dirty="0">
                <a:solidFill>
                  <a:srgbClr val="0D0D0D"/>
                </a:solidFill>
                <a:hlinkClick r:id="rId38"/>
              </a:rPr>
              <a:t>https://fbref.com/en/expected-goals-model-explained/</a:t>
            </a:r>
            <a:r>
              <a:rPr lang="en-GB" sz="800" dirty="0">
                <a:solidFill>
                  <a:srgbClr val="0D0D0D"/>
                </a:solidFill>
              </a:rPr>
              <a:t> </a:t>
            </a:r>
          </a:p>
          <a:p>
            <a:pPr marL="239395" indent="-239395"/>
            <a:r>
              <a:rPr lang="en-GB" sz="800" dirty="0">
                <a:solidFill>
                  <a:srgbClr val="0D0D0D"/>
                </a:solidFill>
              </a:rPr>
              <a:t>Should you write about real goals or expected goals? A guide for journalists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D0D0D"/>
                </a:solidFill>
                <a:hlinkClick r:id="rId39"/>
              </a:rPr>
              <a:t>https://soccermatics.medium.com/should-you-write-about-real-goals-or-expected-goals-a-guide-for-journalists-2cf0c7ec6bb6</a:t>
            </a:r>
            <a:r>
              <a:rPr lang="en-GB" sz="800" dirty="0">
                <a:solidFill>
                  <a:srgbClr val="0D0D0D"/>
                </a:solidFill>
              </a:rPr>
              <a:t> </a:t>
            </a:r>
          </a:p>
          <a:p>
            <a:pPr marL="239395" indent="-239395"/>
            <a:r>
              <a:rPr lang="en-GB" sz="800" dirty="0">
                <a:solidFill>
                  <a:srgbClr val="0D0D0D"/>
                </a:solidFill>
              </a:rPr>
              <a:t>How data availability affects the ability to learn good </a:t>
            </a:r>
            <a:r>
              <a:rPr lang="en-GB" sz="800" dirty="0" err="1">
                <a:solidFill>
                  <a:srgbClr val="0D0D0D"/>
                </a:solidFill>
              </a:rPr>
              <a:t>xG</a:t>
            </a:r>
            <a:r>
              <a:rPr lang="en-GB" sz="800" dirty="0">
                <a:solidFill>
                  <a:srgbClr val="0D0D0D"/>
                </a:solidFill>
              </a:rPr>
              <a:t> models by </a:t>
            </a:r>
            <a:r>
              <a:rPr lang="en-GB" sz="800" dirty="0">
                <a:solidFill>
                  <a:srgbClr val="0D0D0D"/>
                </a:solidFill>
                <a:hlinkClick r:id="rId40"/>
              </a:rPr>
              <a:t>Jesse Davis</a:t>
            </a:r>
            <a:r>
              <a:rPr lang="en-GB" sz="800" dirty="0">
                <a:solidFill>
                  <a:srgbClr val="0D0D0D"/>
                </a:solidFill>
              </a:rPr>
              <a:t> and </a:t>
            </a:r>
            <a:r>
              <a:rPr lang="en-GB" sz="800" dirty="0">
                <a:solidFill>
                  <a:srgbClr val="0D0D0D"/>
                </a:solidFill>
                <a:hlinkClick r:id="rId41"/>
              </a:rPr>
              <a:t>Pieter Robberechts</a:t>
            </a:r>
            <a:r>
              <a:rPr lang="en-GB" sz="800" dirty="0">
                <a:solidFill>
                  <a:srgbClr val="0D0D0D"/>
                </a:solidFill>
              </a:rPr>
              <a:t>: </a:t>
            </a:r>
            <a:r>
              <a:rPr lang="en-GB" sz="800" dirty="0">
                <a:solidFill>
                  <a:srgbClr val="0D0D0D"/>
                </a:solidFill>
                <a:hlinkClick r:id="rId42"/>
              </a:rPr>
              <a:t>https://dtai.cs.kuleuven.be/sports/blog/how-data-availability-affects-the-ability-to-learn-good-xg-models</a:t>
            </a:r>
            <a:r>
              <a:rPr lang="en-GB" sz="800" dirty="0">
                <a:solidFill>
                  <a:srgbClr val="0D0D0D"/>
                </a:solidFill>
              </a:rPr>
              <a:t> </a:t>
            </a:r>
          </a:p>
          <a:p>
            <a:pPr marL="239395" indent="-239395"/>
            <a:r>
              <a:rPr lang="en-GB" sz="800" dirty="0">
                <a:solidFill>
                  <a:srgbClr val="0D0D0D"/>
                </a:solidFill>
              </a:rPr>
              <a:t>Expected Goals and Unexpected Goals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4"/>
              </a:rPr>
              <a:t>https://web.archive.org/web/20200724125157/http://business-analytic.co.uk/blog/expected-goals-and-unexpected-goals/</a:t>
            </a:r>
            <a:r>
              <a:rPr lang="en-GB" sz="800" dirty="0">
                <a:solidFill>
                  <a:srgbClr val="0D0D0D"/>
                </a:solidFill>
              </a:rPr>
              <a:t> </a:t>
            </a:r>
          </a:p>
          <a:p>
            <a:pPr marL="239395" indent="-239395"/>
            <a:r>
              <a:rPr lang="en-GB" sz="800" dirty="0">
                <a:solidFill>
                  <a:srgbClr val="0D0D0D"/>
                </a:solidFill>
              </a:rPr>
              <a:t>Assessing Expected Goals Models. Part 1: Shots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5"/>
              </a:rPr>
              <a:t>https://web.archive.org/web/20200724125157/http://business-analytic.co.uk/blog/evaluating-expected-goals-models/</a:t>
            </a:r>
            <a:endParaRPr lang="en-GB" sz="800" dirty="0">
              <a:solidFill>
                <a:srgbClr val="0D0D0D"/>
              </a:solidFill>
            </a:endParaRPr>
          </a:p>
          <a:p>
            <a:pPr marL="239395" indent="-239395"/>
            <a:r>
              <a:rPr lang="en-GB" sz="800" dirty="0">
                <a:solidFill>
                  <a:srgbClr val="0D0D0D"/>
                </a:solidFill>
              </a:rPr>
              <a:t>Assessing Expected Goals Models. Part 2: Anatomy of a Big Chance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6"/>
              </a:rPr>
              <a:t>https://web.archive.org/web/20200724125157/http://business-analytic.co.uk/blog/assessing-expected-goals-models-part-2-anatomy-of-a-big-chance/</a:t>
            </a:r>
            <a:r>
              <a:rPr lang="en-GB" sz="800" dirty="0">
                <a:solidFill>
                  <a:srgbClr val="0D0D0D"/>
                </a:solidFill>
              </a:rPr>
              <a:t> </a:t>
            </a:r>
          </a:p>
          <a:p>
            <a:pPr marL="0" indent="0">
              <a:buNone/>
            </a:pPr>
            <a:endParaRPr lang="en-GB" sz="800" b="1" dirty="0">
              <a:solidFill>
                <a:srgbClr val="0D0D0D"/>
              </a:solidFill>
            </a:endParaRPr>
          </a:p>
          <a:p>
            <a:pPr marL="0" indent="0">
              <a:buNone/>
            </a:pPr>
            <a:r>
              <a:rPr lang="en-GB" sz="800" b="1" dirty="0">
                <a:solidFill>
                  <a:srgbClr val="0D0D0D"/>
                </a:solidFill>
              </a:rPr>
              <a:t>Literature:</a:t>
            </a:r>
            <a:endParaRPr lang="en-GB" sz="800" dirty="0">
              <a:solidFill>
                <a:srgbClr val="0D0D0D"/>
              </a:solidFill>
            </a:endParaRPr>
          </a:p>
          <a:p>
            <a:r>
              <a:rPr lang="en-GB" sz="800" dirty="0">
                <a:solidFill>
                  <a:srgbClr val="0D0D0D"/>
                </a:solidFill>
              </a:rPr>
              <a:t>Expected Goals literature: </a:t>
            </a:r>
            <a:r>
              <a:rPr lang="en-GB" sz="800" dirty="0">
                <a:solidFill>
                  <a:srgbClr val="0D0D0D"/>
                </a:solidFill>
                <a:hlinkClick r:id="rId47"/>
              </a:rPr>
              <a:t>https://docs.google.com/document/d/1OY0dxqXIBgncj0UDgb97zOtczC-b6JUknPFWgD77ng4/edit</a:t>
            </a:r>
            <a:endParaRPr lang="en-GB" sz="8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models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2/3</a:t>
            </a:r>
            <a:endParaRPr lang="en-GB" dirty="0">
              <a:solidFill>
                <a:srgbClr val="28A0D3"/>
              </a:solidFill>
            </a:endParaRPr>
          </a:p>
        </p:txBody>
      </p:sp>
    </p:spTree>
    <p:extLst>
      <p:ext uri="{BB962C8B-B14F-4D97-AF65-F5344CB8AC3E}">
        <p14:creationId xmlns:p14="http://schemas.microsoft.com/office/powerpoint/2010/main" val="303226258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376156" cy="4736795"/>
          </a:xfrm>
        </p:spPr>
        <p:txBody>
          <a:bodyPr lIns="0" tIns="0" rIns="0" bIns="0" anchor="t">
            <a:noAutofit/>
          </a:bodyPr>
          <a:lstStyle/>
          <a:p>
            <a:pPr marL="0" indent="0">
              <a:buNone/>
            </a:pPr>
            <a:r>
              <a:rPr lang="en-GB" sz="900" b="1" dirty="0">
                <a:solidFill>
                  <a:srgbClr val="0D0D0D"/>
                </a:solidFill>
              </a:rPr>
              <a:t>Data visualisation</a:t>
            </a:r>
          </a:p>
          <a:p>
            <a:r>
              <a:rPr lang="en-GB" sz="900" dirty="0">
                <a:solidFill>
                  <a:srgbClr val="0D0D0D"/>
                </a:solidFill>
              </a:rPr>
              <a:t>How to Draw a Football Pitch by </a:t>
            </a:r>
            <a:r>
              <a:rPr lang="en-GB" sz="900" dirty="0">
                <a:solidFill>
                  <a:srgbClr val="0D0D0D"/>
                </a:solidFill>
                <a:hlinkClick r:id="rId3"/>
              </a:rPr>
              <a:t>Peter McKeever</a:t>
            </a:r>
            <a:r>
              <a:rPr lang="en-GB" sz="900" dirty="0">
                <a:solidFill>
                  <a:srgbClr val="0D0D0D"/>
                </a:solidFill>
              </a:rPr>
              <a:t>: </a:t>
            </a:r>
            <a:r>
              <a:rPr lang="en-GB" sz="900" dirty="0">
                <a:solidFill>
                  <a:srgbClr val="0D0D0D"/>
                </a:solidFill>
                <a:hlinkClick r:id="rId4"/>
              </a:rPr>
              <a:t>http://petermckeever.com/2020/10/how-to-draw-a-football-pitch/</a:t>
            </a:r>
            <a:r>
              <a:rPr lang="en-GB" sz="900" dirty="0">
                <a:solidFill>
                  <a:srgbClr val="0D0D0D"/>
                </a:solidFill>
              </a:rPr>
              <a:t> </a:t>
            </a:r>
          </a:p>
          <a:p>
            <a:r>
              <a:rPr lang="en-GB" sz="900" dirty="0">
                <a:solidFill>
                  <a:srgbClr val="0D0D0D"/>
                </a:solidFill>
              </a:rPr>
              <a:t>How To Create </a:t>
            </a:r>
            <a:r>
              <a:rPr lang="en-GB" sz="900" dirty="0" err="1">
                <a:solidFill>
                  <a:srgbClr val="0D0D0D"/>
                </a:solidFill>
              </a:rPr>
              <a:t>xG</a:t>
            </a:r>
            <a:r>
              <a:rPr lang="en-GB" sz="900" dirty="0">
                <a:solidFill>
                  <a:srgbClr val="0D0D0D"/>
                </a:solidFill>
              </a:rPr>
              <a:t> Flow Charts in Python by McKay Johns: </a:t>
            </a:r>
            <a:r>
              <a:rPr lang="en-GB" sz="900" dirty="0">
                <a:solidFill>
                  <a:srgbClr val="0D0D0D"/>
                </a:solidFill>
                <a:hlinkClick r:id="rId5"/>
              </a:rPr>
              <a:t>https://www.youtube.com/watch?v=bvoOOYMQkac</a:t>
            </a:r>
            <a:r>
              <a:rPr lang="en-GB" sz="900" dirty="0">
                <a:solidFill>
                  <a:srgbClr val="0D0D0D"/>
                </a:solidFill>
              </a:rPr>
              <a:t> </a:t>
            </a:r>
          </a:p>
          <a:p>
            <a:r>
              <a:rPr lang="en-GB" sz="900" dirty="0">
                <a:solidFill>
                  <a:srgbClr val="0D0D0D"/>
                </a:solidFill>
              </a:rPr>
              <a:t>Dimension of a standard football pitch: </a:t>
            </a:r>
            <a:r>
              <a:rPr lang="en-GB" sz="900" dirty="0">
                <a:solidFill>
                  <a:srgbClr val="0D0D0D"/>
                </a:solidFill>
                <a:hlinkClick r:id="rId6"/>
              </a:rPr>
              <a:t>https://en.wikipedia.org/wiki/Football_pitch</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Official documentation</a:t>
            </a:r>
          </a:p>
          <a:p>
            <a:r>
              <a:rPr lang="en-GB" sz="900" dirty="0">
                <a:solidFill>
                  <a:srgbClr val="0D0D0D"/>
                </a:solidFill>
              </a:rPr>
              <a:t>scikit-learn documentation for Logistic Regression: </a:t>
            </a:r>
            <a:r>
              <a:rPr lang="en-GB" sz="900" dirty="0">
                <a:solidFill>
                  <a:srgbClr val="00275E"/>
                </a:solidFill>
                <a:hlinkClick r:id="rId7">
                  <a:extLst>
                    <a:ext uri="{A12FA001-AC4F-418D-AE19-62706E023703}">
                      <ahyp:hlinkClr xmlns:ahyp="http://schemas.microsoft.com/office/drawing/2018/hyperlinkcolor" val="tx"/>
                    </a:ext>
                  </a:extLst>
                </a:hlinkClick>
              </a:rPr>
              <a:t>https://scikit-learn.org/stable/modules/generated/sklearn.linear_model.LogisticRegression.html</a:t>
            </a:r>
            <a:r>
              <a:rPr lang="en-GB" sz="900" dirty="0">
                <a:solidFill>
                  <a:srgbClr val="00275E"/>
                </a:solidFill>
              </a:rPr>
              <a:t> </a:t>
            </a:r>
          </a:p>
          <a:p>
            <a:r>
              <a:rPr lang="en-GB" sz="900" dirty="0">
                <a:solidFill>
                  <a:srgbClr val="0D0D0D"/>
                </a:solidFill>
              </a:rPr>
              <a:t>scikit-learn documentation for Decision Trees: </a:t>
            </a:r>
            <a:r>
              <a:rPr lang="en-GB" sz="900" dirty="0">
                <a:solidFill>
                  <a:srgbClr val="00275E"/>
                </a:solidFill>
                <a:hlinkClick r:id="rId8">
                  <a:extLst>
                    <a:ext uri="{A12FA001-AC4F-418D-AE19-62706E023703}">
                      <ahyp:hlinkClr xmlns:ahyp="http://schemas.microsoft.com/office/drawing/2018/hyperlinkcolor" val="tx"/>
                    </a:ext>
                  </a:extLst>
                </a:hlinkClick>
              </a:rPr>
              <a:t>https://scikit-learn.org/stable/modules/generated/sklearn.tree.DecisionTreeClassifier.html</a:t>
            </a:r>
            <a:r>
              <a:rPr lang="en-GB" sz="900" dirty="0">
                <a:solidFill>
                  <a:srgbClr val="00275E"/>
                </a:solidFill>
              </a:rPr>
              <a:t> </a:t>
            </a:r>
          </a:p>
          <a:p>
            <a:r>
              <a:rPr lang="en-GB" sz="900" dirty="0">
                <a:solidFill>
                  <a:srgbClr val="0D0D0D"/>
                </a:solidFill>
              </a:rPr>
              <a:t>scikit-learn documentation for Random Forests: </a:t>
            </a:r>
            <a:r>
              <a:rPr lang="en-GB" sz="900" dirty="0">
                <a:solidFill>
                  <a:srgbClr val="00275E"/>
                </a:solidFill>
                <a:hlinkClick r:id="rId9">
                  <a:extLst>
                    <a:ext uri="{A12FA001-AC4F-418D-AE19-62706E023703}">
                      <ahyp:hlinkClr xmlns:ahyp="http://schemas.microsoft.com/office/drawing/2018/hyperlinkcolor" val="tx"/>
                    </a:ext>
                  </a:extLst>
                </a:hlinkClick>
              </a:rPr>
              <a:t>https://scikit-learn.org/stable/modules/generated/sklearn.ensemble.RandomForestClassifier.html?highlight=random%20forest#sklearn.ensemble.RandomForestClassifier</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Libraries:</a:t>
            </a:r>
          </a:p>
          <a:p>
            <a:r>
              <a:rPr lang="en-GB" sz="900" dirty="0">
                <a:solidFill>
                  <a:srgbClr val="0D0D0D"/>
                </a:solidFill>
              </a:rPr>
              <a:t>mplsoccer by </a:t>
            </a:r>
            <a:r>
              <a:rPr lang="en-GB" sz="900" dirty="0">
                <a:solidFill>
                  <a:srgbClr val="0D0D0D"/>
                </a:solidFill>
                <a:hlinkClick r:id="rId10"/>
              </a:rPr>
              <a:t>Andrew Rowlinson</a:t>
            </a:r>
            <a:r>
              <a:rPr lang="en-GB" sz="900" dirty="0">
                <a:solidFill>
                  <a:srgbClr val="0D0D0D"/>
                </a:solidFill>
              </a:rPr>
              <a:t>: </a:t>
            </a:r>
            <a:r>
              <a:rPr lang="en-GB" sz="900" dirty="0">
                <a:solidFill>
                  <a:srgbClr val="0D0D0D"/>
                </a:solidFill>
                <a:hlinkClick r:id="rId11"/>
              </a:rPr>
              <a:t>https://github.com/andrewRowlinson/mplsoccer</a:t>
            </a:r>
            <a:r>
              <a:rPr lang="en-GB" sz="900" dirty="0">
                <a:solidFill>
                  <a:srgbClr val="0D0D0D"/>
                </a:solidFill>
              </a:rPr>
              <a:t> </a:t>
            </a:r>
          </a:p>
          <a:p>
            <a:r>
              <a:rPr lang="en-GB" sz="900" dirty="0" err="1">
                <a:solidFill>
                  <a:srgbClr val="0D0D0D"/>
                </a:solidFill>
              </a:rPr>
              <a:t>SoccermaticsForPython</a:t>
            </a:r>
            <a:r>
              <a:rPr lang="en-GB" sz="900" dirty="0">
                <a:solidFill>
                  <a:srgbClr val="0D0D0D"/>
                </a:solidFill>
              </a:rPr>
              <a:t> by </a:t>
            </a:r>
            <a:r>
              <a:rPr lang="en-GB" sz="900" dirty="0">
                <a:solidFill>
                  <a:srgbClr val="0D0D0D"/>
                </a:solidFill>
                <a:hlinkClick r:id="rId12"/>
              </a:rPr>
              <a:t>David Sumpter</a:t>
            </a:r>
            <a:r>
              <a:rPr lang="en-GB" sz="900" dirty="0">
                <a:solidFill>
                  <a:srgbClr val="0D0D0D"/>
                </a:solidFill>
              </a:rPr>
              <a:t>: </a:t>
            </a:r>
            <a:r>
              <a:rPr lang="en-GB" sz="900" dirty="0">
                <a:solidFill>
                  <a:srgbClr val="0D0D0D"/>
                </a:solidFill>
                <a:hlinkClick r:id="rId13"/>
              </a:rPr>
              <a:t>https://github.com/Friends-of-Tracking-Data-FoTD/SoccermaticsForPython</a:t>
            </a:r>
            <a:r>
              <a:rPr lang="en-GB" sz="900" dirty="0">
                <a:solidFill>
                  <a:srgbClr val="0D0D0D"/>
                </a:solidFill>
              </a:rPr>
              <a:t> </a:t>
            </a:r>
          </a:p>
          <a:p>
            <a:r>
              <a:rPr lang="en-GB" sz="900" dirty="0" err="1">
                <a:solidFill>
                  <a:srgbClr val="0D0D0D"/>
                </a:solidFill>
              </a:rPr>
              <a:t>LaurieOnTracking</a:t>
            </a:r>
            <a:r>
              <a:rPr lang="en-GB" sz="900" dirty="0">
                <a:solidFill>
                  <a:srgbClr val="0D0D0D"/>
                </a:solidFill>
              </a:rPr>
              <a:t> by </a:t>
            </a:r>
            <a:r>
              <a:rPr lang="en-GB" sz="900" dirty="0">
                <a:solidFill>
                  <a:srgbClr val="0D0D0D"/>
                </a:solidFill>
                <a:hlinkClick r:id="rId14"/>
              </a:rPr>
              <a:t>Laurie Shaw</a:t>
            </a:r>
            <a:r>
              <a:rPr lang="en-GB" sz="900" dirty="0">
                <a:solidFill>
                  <a:srgbClr val="0D0D0D"/>
                </a:solidFill>
              </a:rPr>
              <a:t>: </a:t>
            </a:r>
            <a:r>
              <a:rPr lang="en-GB" sz="900" dirty="0">
                <a:solidFill>
                  <a:srgbClr val="0D0D0D"/>
                </a:solidFill>
                <a:hlinkClick r:id="rId15"/>
              </a:rPr>
              <a:t>https://github.com/Friends-of-Tracking-Data-FoTD/LaurieOnTracking</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Books:</a:t>
            </a:r>
          </a:p>
          <a:p>
            <a:r>
              <a:rPr lang="en-GB" sz="900" dirty="0">
                <a:solidFill>
                  <a:srgbClr val="0D0D0D"/>
                </a:solidFill>
              </a:rPr>
              <a:t>The Numbers Game by </a:t>
            </a:r>
            <a:r>
              <a:rPr lang="en-GB" sz="900" dirty="0">
                <a:solidFill>
                  <a:srgbClr val="0D0D0D"/>
                </a:solidFill>
                <a:hlinkClick r:id="rId16"/>
              </a:rPr>
              <a:t>Chris Anderson</a:t>
            </a:r>
            <a:r>
              <a:rPr lang="en-GB" sz="900" dirty="0">
                <a:solidFill>
                  <a:srgbClr val="0D0D0D"/>
                </a:solidFill>
              </a:rPr>
              <a:t> and </a:t>
            </a:r>
            <a:r>
              <a:rPr lang="en-GB" sz="900" dirty="0">
                <a:solidFill>
                  <a:srgbClr val="0D0D0D"/>
                </a:solidFill>
                <a:hlinkClick r:id="rId17"/>
              </a:rPr>
              <a:t>David Sally</a:t>
            </a:r>
            <a:endParaRPr lang="en-GB" sz="900" dirty="0">
              <a:solidFill>
                <a:srgbClr val="0D0D0D"/>
              </a:solidFill>
            </a:endParaRPr>
          </a:p>
          <a:p>
            <a:r>
              <a:rPr lang="en-GB" sz="900" dirty="0" err="1">
                <a:solidFill>
                  <a:srgbClr val="0D0D0D"/>
                </a:solidFill>
              </a:rPr>
              <a:t>Soccermatics</a:t>
            </a:r>
            <a:r>
              <a:rPr lang="en-GB" sz="900" dirty="0">
                <a:solidFill>
                  <a:srgbClr val="0D0D0D"/>
                </a:solidFill>
              </a:rPr>
              <a:t> by </a:t>
            </a:r>
            <a:r>
              <a:rPr lang="en-GB" sz="900" dirty="0">
                <a:solidFill>
                  <a:srgbClr val="0D0D0D"/>
                </a:solidFill>
                <a:hlinkClick r:id="rId12"/>
              </a:rPr>
              <a:t>David Sumpter</a:t>
            </a:r>
            <a:endParaRPr lang="en-GB" sz="900" dirty="0">
              <a:solidFill>
                <a:srgbClr val="0D0D0D"/>
              </a:solidFill>
            </a:endParaRPr>
          </a:p>
          <a:p>
            <a:endParaRPr lang="en-GB" sz="900" dirty="0">
              <a:solidFill>
                <a:srgbClr val="0D0D0D"/>
              </a:solidFill>
            </a:endParaRPr>
          </a:p>
          <a:p>
            <a:pPr marL="0" indent="0">
              <a:buNone/>
            </a:pPr>
            <a:r>
              <a:rPr lang="en-GB" sz="900" b="1" dirty="0">
                <a:solidFill>
                  <a:srgbClr val="0D0D0D"/>
                </a:solidFill>
              </a:rPr>
              <a:t>Vender Documentation</a:t>
            </a:r>
            <a:endParaRPr lang="en-GB" sz="900" dirty="0">
              <a:solidFill>
                <a:srgbClr val="0D0D0D"/>
              </a:solidFill>
            </a:endParaRPr>
          </a:p>
          <a:p>
            <a:pPr marL="239395" indent="-239395"/>
            <a:r>
              <a:rPr lang="en-GB" sz="900" dirty="0">
                <a:solidFill>
                  <a:srgbClr val="0D0D0D"/>
                </a:solidFill>
              </a:rPr>
              <a:t>Metrica Sports documentation: </a:t>
            </a:r>
            <a:r>
              <a:rPr lang="en-GB" sz="900" dirty="0">
                <a:solidFill>
                  <a:srgbClr val="00275E"/>
                </a:solidFill>
                <a:hlinkClick r:id="rId18">
                  <a:extLst>
                    <a:ext uri="{A12FA001-AC4F-418D-AE19-62706E023703}">
                      <ahyp:hlinkClr xmlns:ahyp="http://schemas.microsoft.com/office/drawing/2018/hyperlinkcolor" val="tx"/>
                    </a:ext>
                  </a:extLst>
                </a:hlinkClick>
              </a:rPr>
              <a:t>github.com/metrica-sports/sample-data/blob/master/documentation/events-definitions.pdf</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Key Python libraries used:</a:t>
            </a:r>
            <a:endParaRPr lang="en-GB" sz="900" dirty="0">
              <a:solidFill>
                <a:srgbClr val="0D0D0D"/>
              </a:solidFill>
            </a:endParaRPr>
          </a:p>
          <a:p>
            <a:pPr marL="239395" indent="-239395"/>
            <a:r>
              <a:rPr lang="en-GB" sz="900" dirty="0">
                <a:solidFill>
                  <a:srgbClr val="00275E"/>
                </a:solidFill>
                <a:hlinkClick r:id="rId19">
                  <a:extLst>
                    <a:ext uri="{A12FA001-AC4F-418D-AE19-62706E023703}">
                      <ahyp:hlinkClr xmlns:ahyp="http://schemas.microsoft.com/office/drawing/2018/hyperlinkcolor" val="tx"/>
                    </a:ext>
                  </a:extLst>
                </a:hlinkClick>
              </a:rPr>
              <a:t>pandas</a:t>
            </a:r>
            <a:endParaRPr lang="en-GB" sz="900" dirty="0">
              <a:solidFill>
                <a:srgbClr val="00275E"/>
              </a:solidFill>
            </a:endParaRPr>
          </a:p>
          <a:p>
            <a:pPr marL="239395" indent="-239395"/>
            <a:r>
              <a:rPr lang="en-GB" sz="900" dirty="0">
                <a:solidFill>
                  <a:srgbClr val="00275E"/>
                </a:solidFill>
                <a:hlinkClick r:id="rId20">
                  <a:extLst>
                    <a:ext uri="{A12FA001-AC4F-418D-AE19-62706E023703}">
                      <ahyp:hlinkClr xmlns:ahyp="http://schemas.microsoft.com/office/drawing/2018/hyperlinkcolor" val="tx"/>
                    </a:ext>
                  </a:extLst>
                </a:hlinkClick>
              </a:rPr>
              <a:t>Matplotlib</a:t>
            </a:r>
            <a:endParaRPr lang="en-GB" sz="900" dirty="0">
              <a:solidFill>
                <a:srgbClr val="00275E"/>
              </a:solidFill>
            </a:endParaRPr>
          </a:p>
          <a:p>
            <a:pPr marL="239395" indent="-239395"/>
            <a:r>
              <a:rPr lang="en-GB" sz="900" dirty="0">
                <a:solidFill>
                  <a:srgbClr val="00275E"/>
                </a:solidFill>
                <a:hlinkClick r:id="rId21">
                  <a:extLst>
                    <a:ext uri="{A12FA001-AC4F-418D-AE19-62706E023703}">
                      <ahyp:hlinkClr xmlns:ahyp="http://schemas.microsoft.com/office/drawing/2018/hyperlinkcolor" val="tx"/>
                    </a:ext>
                  </a:extLst>
                </a:hlinkClick>
              </a:rPr>
              <a:t>scikit-learn</a:t>
            </a:r>
            <a:endParaRPr lang="en-GB" sz="900" dirty="0">
              <a:solidFill>
                <a:srgbClr val="00275E"/>
              </a:solidFill>
            </a:endParaRPr>
          </a:p>
          <a:p>
            <a:pPr marL="0" indent="0">
              <a:buNone/>
            </a:pPr>
            <a:endParaRPr lang="en-GB" sz="900" b="1" dirty="0">
              <a:solidFill>
                <a:srgbClr val="0D0D0D"/>
              </a:solidFill>
            </a:endParaRPr>
          </a:p>
          <a:p>
            <a:pPr marL="0" indent="0">
              <a:buNone/>
            </a:pPr>
            <a:r>
              <a:rPr lang="en-GB" sz="900" b="1" dirty="0">
                <a:solidFill>
                  <a:srgbClr val="0D0D0D"/>
                </a:solidFill>
              </a:rPr>
              <a:t>Resources:</a:t>
            </a:r>
            <a:endParaRPr lang="en-GB" sz="900" dirty="0">
              <a:solidFill>
                <a:srgbClr val="0D0D0D"/>
              </a:solidFill>
            </a:endParaRPr>
          </a:p>
          <a:p>
            <a:pPr marL="239395" indent="-239395"/>
            <a:r>
              <a:rPr lang="en-GB" sz="900" dirty="0">
                <a:solidFill>
                  <a:srgbClr val="0D0D0D"/>
                </a:solidFill>
              </a:rPr>
              <a:t>Concise list of publicly available Football Analytics resources by </a:t>
            </a:r>
            <a:r>
              <a:rPr lang="en-GB" sz="900" dirty="0" err="1">
                <a:solidFill>
                  <a:srgbClr val="0D0D0D"/>
                </a:solidFill>
              </a:rPr>
              <a:t>Edd</a:t>
            </a:r>
            <a:r>
              <a:rPr lang="en-GB" sz="900" dirty="0">
                <a:solidFill>
                  <a:srgbClr val="0D0D0D"/>
                </a:solidFill>
              </a:rPr>
              <a:t> Webster: </a:t>
            </a:r>
            <a:r>
              <a:rPr lang="en-GB" sz="900" dirty="0">
                <a:solidFill>
                  <a:srgbClr val="0D0D0D"/>
                </a:solidFill>
                <a:hlinkClick r:id="rId22"/>
              </a:rPr>
              <a:t>github.com/eddwebster/football_analytics</a:t>
            </a:r>
            <a:r>
              <a:rPr lang="en-GB" sz="900" dirty="0">
                <a:solidFill>
                  <a:srgbClr val="0D0D0D"/>
                </a:solidFill>
              </a:rPr>
              <a:t> </a:t>
            </a:r>
          </a:p>
          <a:p>
            <a:pPr marL="239395" indent="-239395"/>
            <a:r>
              <a:rPr lang="en-GB" sz="900" dirty="0">
                <a:solidFill>
                  <a:srgbClr val="0D0D0D"/>
                </a:solidFill>
              </a:rPr>
              <a:t>YouTube playlists by </a:t>
            </a:r>
            <a:r>
              <a:rPr lang="en-GB" sz="900" dirty="0" err="1">
                <a:solidFill>
                  <a:srgbClr val="0D0D0D"/>
                </a:solidFill>
              </a:rPr>
              <a:t>Edd</a:t>
            </a:r>
            <a:r>
              <a:rPr lang="en-GB" sz="900" dirty="0">
                <a:solidFill>
                  <a:srgbClr val="0D0D0D"/>
                </a:solidFill>
              </a:rPr>
              <a:t> Webster:</a:t>
            </a:r>
          </a:p>
          <a:p>
            <a:pPr marL="527388" lvl="1" indent="-239395"/>
            <a:r>
              <a:rPr lang="en-GB" sz="900" dirty="0">
                <a:solidFill>
                  <a:srgbClr val="0D0D0D"/>
                </a:solidFill>
              </a:rPr>
              <a:t>Sports Analytics / Data Science: </a:t>
            </a:r>
            <a:r>
              <a:rPr lang="en-GB" sz="900" dirty="0">
                <a:solidFill>
                  <a:srgbClr val="0D0D0D"/>
                </a:solidFill>
                <a:hlinkClick r:id="rId23"/>
              </a:rPr>
              <a:t>https://www.youtube.com/playlist?list=PL38nJNjpNpH9OSeTgnnVeKkzHsQUJDb70</a:t>
            </a:r>
            <a:r>
              <a:rPr lang="en-GB" sz="900" dirty="0">
                <a:solidFill>
                  <a:srgbClr val="0D0D0D"/>
                </a:solidFill>
              </a:rPr>
              <a:t> </a:t>
            </a:r>
          </a:p>
          <a:p>
            <a:pPr marL="527388" lvl="1" indent="-239395"/>
            <a:r>
              <a:rPr lang="en-GB" sz="900" dirty="0" err="1">
                <a:solidFill>
                  <a:srgbClr val="0D0D0D"/>
                </a:solidFill>
              </a:rPr>
              <a:t>xG</a:t>
            </a:r>
            <a:r>
              <a:rPr lang="en-GB" sz="900" dirty="0">
                <a:solidFill>
                  <a:srgbClr val="0D0D0D"/>
                </a:solidFill>
              </a:rPr>
              <a:t>: </a:t>
            </a:r>
            <a:r>
              <a:rPr lang="en-GB" sz="900" dirty="0">
                <a:solidFill>
                  <a:srgbClr val="0D0D0D"/>
                </a:solidFill>
                <a:hlinkClick r:id="rId24"/>
              </a:rPr>
              <a:t>https://www.youtube.com/playlist?list=PL38nJNjpNpH_VPRZJrkaPZOJfyuIaZHUY</a:t>
            </a:r>
            <a:r>
              <a:rPr lang="en-GB" sz="900" dirty="0">
                <a:solidFill>
                  <a:srgbClr val="0D0D0D"/>
                </a:solidFill>
              </a:rPr>
              <a:t> </a:t>
            </a:r>
          </a:p>
          <a:p>
            <a:pPr marL="527388" lvl="1" indent="-239395"/>
            <a:r>
              <a:rPr lang="en-GB" sz="900" dirty="0">
                <a:solidFill>
                  <a:srgbClr val="0D0D0D"/>
                </a:solidFill>
              </a:rPr>
              <a:t>Tracking data: </a:t>
            </a:r>
            <a:r>
              <a:rPr lang="en-GB" sz="900" dirty="0">
                <a:solidFill>
                  <a:srgbClr val="0D0D0D"/>
                </a:solidFill>
                <a:hlinkClick r:id="rId25"/>
              </a:rPr>
              <a:t>https://www.youtube.com/playlist?list=PL38nJNjpNpH-UX0YVNu7oN5gAWQc2hq8F</a:t>
            </a:r>
            <a:r>
              <a:rPr lang="en-GB" sz="900" dirty="0">
                <a:solidFill>
                  <a:srgbClr val="0D0D0D"/>
                </a:solidFill>
              </a:rPr>
              <a:t> </a:t>
            </a:r>
            <a:endParaRPr lang="en-GB" sz="900" dirty="0">
              <a:solidFill>
                <a:srgbClr val="00275E"/>
              </a:solidFill>
            </a:endParaRPr>
          </a:p>
          <a:p>
            <a:endParaRPr lang="en-GB" sz="9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Miscellaneous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3/3</a:t>
            </a:r>
            <a:endParaRPr lang="en-GB" dirty="0">
              <a:solidFill>
                <a:srgbClr val="28A0D3"/>
              </a:solidFill>
            </a:endParaRPr>
          </a:p>
        </p:txBody>
      </p:sp>
    </p:spTree>
    <p:extLst>
      <p:ext uri="{BB962C8B-B14F-4D97-AF65-F5344CB8AC3E}">
        <p14:creationId xmlns:p14="http://schemas.microsoft.com/office/powerpoint/2010/main" val="128291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489248" cy="4262903"/>
          </a:xfrm>
        </p:spPr>
        <p:txBody>
          <a:bodyPr lIns="0" tIns="0" rIns="0" bIns="0" anchor="t"/>
          <a:lstStyle/>
          <a:p>
            <a:pPr marL="0" indent="0">
              <a:buNone/>
            </a:pPr>
            <a:r>
              <a:rPr lang="en-GB" sz="1450" b="1" dirty="0">
                <a:solidFill>
                  <a:srgbClr val="00275E"/>
                </a:solidFill>
              </a:rPr>
              <a:t>Challenge 1 - Building a Chance Quality Model using shots data</a:t>
            </a:r>
            <a:endParaRPr lang="en-GB" sz="1450" dirty="0">
              <a:solidFill>
                <a:srgbClr val="00275E"/>
              </a:solidFill>
            </a:endParaRPr>
          </a:p>
          <a:p>
            <a:pPr marL="0" indent="0">
              <a:buNone/>
            </a:pPr>
            <a:r>
              <a:rPr lang="en-GB" sz="1450" dirty="0">
                <a:solidFill>
                  <a:srgbClr val="262626"/>
                </a:solidFill>
              </a:rPr>
              <a:t>Provided is a sample of just under 11,000 shots (</a:t>
            </a:r>
            <a:r>
              <a:rPr lang="en-GB" sz="1450" dirty="0" err="1">
                <a:solidFill>
                  <a:srgbClr val="262626"/>
                </a:solidFill>
              </a:rPr>
              <a:t>ShotData.csv</a:t>
            </a:r>
            <a:r>
              <a:rPr lang="en-GB" sz="1450" dirty="0">
                <a:solidFill>
                  <a:srgbClr val="262626"/>
                </a:solidFill>
              </a:rPr>
              <a:t>, and the description in </a:t>
            </a:r>
            <a:r>
              <a:rPr lang="en-GB" sz="1450" dirty="0" err="1">
                <a:solidFill>
                  <a:srgbClr val="262626"/>
                </a:solidFill>
              </a:rPr>
              <a:t>ShotData.txt</a:t>
            </a:r>
            <a:r>
              <a:rPr lang="en-GB" sz="1450" dirty="0">
                <a:solidFill>
                  <a:srgbClr val="262626"/>
                </a:solidFill>
              </a:rPr>
              <a:t>). Using this data, build a Chance Quality Model (CQM) that calculates the probability of a shot resulting in a goal (i.e. P[</a:t>
            </a:r>
            <a:r>
              <a:rPr lang="en-GB" sz="1450" dirty="0" err="1">
                <a:solidFill>
                  <a:srgbClr val="262626"/>
                </a:solidFill>
              </a:rPr>
              <a:t>goal|shot,situation</a:t>
            </a:r>
            <a:r>
              <a:rPr lang="en-GB" sz="1450" dirty="0">
                <a:solidFill>
                  <a:srgbClr val="262626"/>
                </a:solidFill>
              </a:rPr>
              <a:t>]) using whichever situational variables in the data deemed informative. Provide a description of the method that you chose, including any metrics and plots that you have used to understand and assess the performance of your model. This description may take the form a slide pack (PowerPoint, Google slides, etc); no more than a total of 10 slides).</a:t>
            </a:r>
          </a:p>
          <a:p>
            <a:pPr marL="0" indent="0">
              <a:buNone/>
            </a:pPr>
            <a:endParaRPr lang="en-GB" sz="1450" dirty="0">
              <a:solidFill>
                <a:srgbClr val="262626"/>
              </a:solidFill>
            </a:endParaRPr>
          </a:p>
          <a:p>
            <a:pPr marL="0" indent="0">
              <a:buNone/>
            </a:pPr>
            <a:r>
              <a:rPr lang="en-GB" sz="1450" b="1" dirty="0">
                <a:solidFill>
                  <a:srgbClr val="00275E"/>
                </a:solidFill>
              </a:rPr>
              <a:t>Challenge 2 - Application of Tracking Data</a:t>
            </a:r>
          </a:p>
          <a:p>
            <a:pPr marL="0" indent="0">
              <a:buNone/>
            </a:pPr>
            <a:r>
              <a:rPr lang="en-GB" sz="1450" dirty="0">
                <a:solidFill>
                  <a:srgbClr val="262626"/>
                </a:solidFill>
              </a:rPr>
              <a:t>The second step is to work with the Tracking data for a single game. to analyse the shooting opportunities that each team created. In this GitHub repository*, there is the Tracking data for two matches, along with a description of the data. Using the data for sample game 2 in the repository, identify the shots in this game and write a short report describing the major chances that each team created during the game, making use of the Chance Quality Model developed in Step 1 and any other information that is relevant. Based solely on the quality of chances that each team created, which team deserved to win the game? This report may take the form a slide pack (PowerPoint, Google slides, etc); no more than a total of 10 slides).</a:t>
            </a:r>
            <a:endParaRPr lang="en-GB" sz="14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Part 1 and 2 of the data challenge as outlined in the brief</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Brief</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36780"/>
            <a:ext cx="11417300" cy="480520"/>
          </a:xfrm>
        </p:spPr>
        <p:txBody>
          <a:bodyPr/>
          <a:lstStyle/>
          <a:p>
            <a:r>
              <a:rPr lang="en-US" sz="900" dirty="0"/>
              <a:t>Expected Goals images taken from both David Sumpter’s Friend of Tracking lesson: ‘</a:t>
            </a:r>
            <a:r>
              <a:rPr lang="en-GB" sz="900" dirty="0"/>
              <a:t>How to Build An Expected Goals Model 1: Data and Model (</a:t>
            </a:r>
            <a:r>
              <a:rPr lang="en-US" sz="900" dirty="0">
                <a:hlinkClick r:id="rId3"/>
              </a:rPr>
              <a:t>https://www.youtube.com/watch?v=bpjLyFyLlXs</a:t>
            </a:r>
            <a:r>
              <a:rPr lang="en-US" sz="900" dirty="0"/>
              <a:t>) and his book </a:t>
            </a:r>
            <a:r>
              <a:rPr lang="en-US" sz="900" dirty="0" err="1"/>
              <a:t>Soccermatics</a:t>
            </a:r>
            <a:r>
              <a:rPr lang="en-US" sz="900" dirty="0"/>
              <a:t>.</a:t>
            </a:r>
            <a:endParaRPr lang="en-GB" sz="900" dirty="0"/>
          </a:p>
          <a:p>
            <a:r>
              <a:rPr lang="en-GB" sz="900" dirty="0"/>
              <a:t>All code for this challenge: </a:t>
            </a:r>
            <a:r>
              <a:rPr lang="en-GB" sz="900" dirty="0">
                <a:hlinkClick r:id="rId4"/>
              </a:rPr>
              <a:t>https://github.com/eddwebster/mcfc_submission/tree/master/notebooks/</a:t>
            </a:r>
            <a:r>
              <a:rPr lang="en-US" sz="900" dirty="0"/>
              <a:t>.</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US" sz="900" dirty="0"/>
              <a:t>.</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334193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22" name="Picture 21">
            <a:extLst>
              <a:ext uri="{FF2B5EF4-FFF2-40B4-BE49-F238E27FC236}">
                <a16:creationId xmlns:a16="http://schemas.microsoft.com/office/drawing/2014/main" id="{8E16CAEE-4E9F-2649-8CAB-07E405908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2088" y="1374588"/>
            <a:ext cx="3082664" cy="1541332"/>
          </a:xfrm>
          <a:prstGeom prst="rect">
            <a:avLst/>
          </a:prstGeom>
        </p:spPr>
      </p:pic>
      <p:pic>
        <p:nvPicPr>
          <p:cNvPr id="23" name="Picture 22">
            <a:extLst>
              <a:ext uri="{FF2B5EF4-FFF2-40B4-BE49-F238E27FC236}">
                <a16:creationId xmlns:a16="http://schemas.microsoft.com/office/drawing/2014/main" id="{5D072720-A666-EE44-B414-6E86E03BA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2088" y="3348002"/>
            <a:ext cx="3082664" cy="2105670"/>
          </a:xfrm>
          <a:prstGeom prst="rect">
            <a:avLst/>
          </a:prstGeom>
        </p:spPr>
      </p:pic>
    </p:spTree>
    <p:extLst>
      <p:ext uri="{BB962C8B-B14F-4D97-AF65-F5344CB8AC3E}">
        <p14:creationId xmlns:p14="http://schemas.microsoft.com/office/powerpoint/2010/main" val="27317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361522" cy="4359412"/>
          </a:xfrm>
        </p:spPr>
        <p:txBody>
          <a:bodyPr lIns="0" tIns="0" rIns="0" bIns="0" anchor="t"/>
          <a:lstStyle/>
          <a:p>
            <a:pPr marL="0" indent="0">
              <a:buNone/>
            </a:pPr>
            <a:r>
              <a:rPr lang="en-GB" sz="1250" b="1" dirty="0">
                <a:solidFill>
                  <a:srgbClr val="00275E"/>
                </a:solidFill>
              </a:rPr>
              <a:t>Define, build and train and Chance Quality Model using Shots data</a:t>
            </a:r>
            <a:endParaRPr lang="en-GB" sz="1250" dirty="0">
              <a:solidFill>
                <a:srgbClr val="00275E"/>
              </a:solidFill>
            </a:endParaRPr>
          </a:p>
          <a:p>
            <a:pPr marL="0" indent="0">
              <a:buNone/>
            </a:pPr>
            <a:r>
              <a:rPr lang="en-GB" sz="1250" dirty="0">
                <a:solidFill>
                  <a:srgbClr val="262626"/>
                </a:solidFill>
              </a:rPr>
              <a:t>Build and train a basic Logistic Regression model, to determine likelihood of shots resulting in goals from a sample of just under 11,000 shots. Performance of the model observed throughout, through iterations of: performance metric selection and definition, outlier treatment, univariate and multivariate analysis with subsequent feature engineering, production of a final model, measurement of performance, and feature interpretation.</a:t>
            </a:r>
          </a:p>
          <a:p>
            <a:pPr marL="0" indent="0">
              <a:buNone/>
            </a:pPr>
            <a:endParaRPr lang="en-GB" sz="1250" dirty="0">
              <a:solidFill>
                <a:srgbClr val="262626"/>
              </a:solidFill>
            </a:endParaRPr>
          </a:p>
          <a:p>
            <a:pPr marL="0" indent="0">
              <a:buNone/>
            </a:pPr>
            <a:r>
              <a:rPr lang="en-GB" sz="1250" b="1" dirty="0">
                <a:solidFill>
                  <a:srgbClr val="00275E"/>
                </a:solidFill>
              </a:rPr>
              <a:t>Application of Metrica Sports Tracking and Event Data</a:t>
            </a:r>
          </a:p>
          <a:p>
            <a:pPr marL="0" indent="0">
              <a:buNone/>
            </a:pPr>
            <a:r>
              <a:rPr lang="en-GB" sz="1250" dirty="0">
                <a:solidFill>
                  <a:srgbClr val="262626"/>
                </a:solidFill>
              </a:rPr>
              <a:t>Using the Tracking data and corresponding Event data, determine all the shots for selected match (game 2) and extract features required to determine the Expected Goal value for each shot using the trained Chance Quality Model. 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a:t>
            </a:r>
          </a:p>
          <a:p>
            <a:pPr marL="0" indent="0">
              <a:buNone/>
            </a:pPr>
            <a:endParaRPr lang="en-GB" sz="1250" dirty="0">
              <a:solidFill>
                <a:srgbClr val="262626"/>
              </a:solidFill>
            </a:endParaRPr>
          </a:p>
          <a:p>
            <a:pPr marL="0" indent="0">
              <a:buNone/>
            </a:pPr>
            <a:r>
              <a:rPr lang="en-GB" sz="1250" b="1" dirty="0">
                <a:solidFill>
                  <a:srgbClr val="00275E"/>
                </a:solidFill>
              </a:rPr>
              <a:t>Assessment of the performance of the teams in game 2 of the sample Metrica Sports data through application of the Chance Quality Model (derived in step 1) and exported Metrica Sports shot data (derived in step 2)</a:t>
            </a:r>
          </a:p>
          <a:p>
            <a:pPr marL="0" indent="0">
              <a:buNone/>
            </a:pPr>
            <a:r>
              <a:rPr lang="en-GB" sz="1250" dirty="0">
                <a:solidFill>
                  <a:srgbClr val="262626"/>
                </a:solidFill>
              </a:rPr>
              <a:t>Using the exported Metrica shots data with engineered features, predict the likelihood that the chances that took place in the match resulted in a goal or not using the trained Chance Quality Model. Brief analysis of the match includes a visualisation of an </a:t>
            </a:r>
            <a:r>
              <a:rPr lang="en-GB" sz="1250" dirty="0" err="1">
                <a:solidFill>
                  <a:srgbClr val="262626"/>
                </a:solidFill>
              </a:rPr>
              <a:t>xG</a:t>
            </a:r>
            <a:r>
              <a:rPr lang="en-GB" sz="1250" dirty="0">
                <a:solidFill>
                  <a:srgbClr val="262626"/>
                </a:solidFill>
              </a:rPr>
              <a:t> race chart for the match and also further discussion about why Expected Goals, when used in isolation for one match, should be treated lightly. </a:t>
            </a:r>
            <a:endParaRPr lang="en-GB" sz="12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Explanation of how this data challenge was tackled in 3 parts, explained in a total of 20 slides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Analysis Process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33288"/>
            <a:ext cx="11417300" cy="384011"/>
          </a:xfrm>
        </p:spPr>
        <p:txBody>
          <a:bodyPr/>
          <a:lstStyle/>
          <a:p>
            <a:r>
              <a:rPr lang="en-GB" dirty="0"/>
              <a:t>All code for this challenge: </a:t>
            </a:r>
            <a:r>
              <a:rPr lang="en-GB" dirty="0">
                <a:hlinkClick r:id="rId3"/>
              </a:rPr>
              <a:t>https://github.com/eddwebster/mcfc_submission/tree/master/notebooks/</a:t>
            </a:r>
            <a:r>
              <a:rPr lang="en-GB" dirty="0"/>
              <a:t>.</a:t>
            </a:r>
          </a:p>
          <a:p>
            <a:r>
              <a:rPr lang="en-GB" dirty="0"/>
              <a:t>See definitions table in the appendix for the full list of features and their definitions, as used in the final trained Chance Quality model. </a:t>
            </a:r>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700953"/>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421712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5" name="Picture 14">
            <a:extLst>
              <a:ext uri="{FF2B5EF4-FFF2-40B4-BE49-F238E27FC236}">
                <a16:creationId xmlns:a16="http://schemas.microsoft.com/office/drawing/2014/main" id="{56DE62B3-D41C-DF4A-B7BD-1DC07EC07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16" name="Picture 15">
            <a:extLst>
              <a:ext uri="{FF2B5EF4-FFF2-40B4-BE49-F238E27FC236}">
                <a16:creationId xmlns:a16="http://schemas.microsoft.com/office/drawing/2014/main" id="{AE686933-107C-9148-A681-9EEE88241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18" name="Picture 8">
            <a:extLst>
              <a:ext uri="{FF2B5EF4-FFF2-40B4-BE49-F238E27FC236}">
                <a16:creationId xmlns:a16="http://schemas.microsoft.com/office/drawing/2014/main" id="{C37D9C45-71FF-9C4A-B0EF-4FB6E090D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3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1: Chance Quality Modeling</a:t>
            </a:r>
          </a:p>
          <a:p>
            <a:pPr defTabSz="1219170">
              <a:lnSpc>
                <a:spcPts val="4000"/>
              </a:lnSpc>
            </a:pPr>
            <a:r>
              <a:rPr lang="en-GB" sz="3000" dirty="0">
                <a:solidFill>
                  <a:srgbClr val="00275E"/>
                </a:solidFill>
              </a:rPr>
              <a:t>Creation of a Chance Quality Model (CQM) using a provided sample dataset of shots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44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3" y="1391837"/>
            <a:ext cx="7478097" cy="4689045"/>
          </a:xfrm>
        </p:spPr>
        <p:txBody>
          <a:bodyPr lIns="0" tIns="0" rIns="0" bIns="0" anchor="t"/>
          <a:lstStyle/>
          <a:p>
            <a:pPr marL="0" indent="0">
              <a:buNone/>
            </a:pPr>
            <a:r>
              <a:rPr lang="en-GB" sz="1700" b="1" dirty="0">
                <a:solidFill>
                  <a:srgbClr val="00275E"/>
                </a:solidFill>
              </a:rPr>
              <a:t>What are Expected Goals (</a:t>
            </a:r>
            <a:r>
              <a:rPr lang="en-GB" sz="1700" b="1" dirty="0" err="1">
                <a:solidFill>
                  <a:srgbClr val="00275E"/>
                </a:solidFill>
              </a:rPr>
              <a:t>xG</a:t>
            </a:r>
            <a:r>
              <a:rPr lang="en-GB" sz="1700" b="1" dirty="0">
                <a:solidFill>
                  <a:srgbClr val="00275E"/>
                </a:solidFill>
              </a:rPr>
              <a:t>)?</a:t>
            </a:r>
          </a:p>
          <a:p>
            <a:pPr marL="0" indent="0">
              <a:buNone/>
            </a:pPr>
            <a:r>
              <a:rPr lang="en-GB" sz="1700" dirty="0">
                <a:solidFill>
                  <a:srgbClr val="262626"/>
                </a:solidFill>
              </a:rPr>
              <a:t>Background information about the proxy of choice for the Chance Quality Model. What is this </a:t>
            </a:r>
            <a:r>
              <a:rPr lang="en-GB" sz="1700" dirty="0" err="1">
                <a:solidFill>
                  <a:srgbClr val="262626"/>
                </a:solidFill>
              </a:rPr>
              <a:t>xG</a:t>
            </a:r>
            <a:r>
              <a:rPr lang="en-GB" sz="1700" dirty="0">
                <a:solidFill>
                  <a:srgbClr val="262626"/>
                </a:solidFill>
              </a:rPr>
              <a:t> metric and why has it made such a huge impact on football data analysis?</a:t>
            </a:r>
          </a:p>
          <a:p>
            <a:pPr marL="0" indent="0">
              <a:buNone/>
            </a:pPr>
            <a:endParaRPr lang="en-GB" sz="1700" b="1" dirty="0">
              <a:solidFill>
                <a:srgbClr val="00275E"/>
              </a:solidFill>
            </a:endParaRPr>
          </a:p>
          <a:p>
            <a:pPr marL="0" indent="0">
              <a:buNone/>
            </a:pPr>
            <a:r>
              <a:rPr lang="en-GB" sz="1700" b="1" dirty="0">
                <a:solidFill>
                  <a:srgbClr val="00275E"/>
                </a:solidFill>
              </a:rPr>
              <a:t>Data Engineering</a:t>
            </a:r>
          </a:p>
          <a:p>
            <a:pPr marL="0" indent="0">
              <a:buNone/>
            </a:pPr>
            <a:r>
              <a:rPr lang="en-GB" sz="1700" dirty="0">
                <a:solidFill>
                  <a:srgbClr val="262626"/>
                </a:solidFill>
              </a:rPr>
              <a:t>Reworking the dataset into a form ready for modeling including: converting the pitch coordinates to a standardised coordinate system, filtering the data for just Open Play goals, and cleaning attributes.</a:t>
            </a:r>
            <a:endParaRPr lang="en-GB" sz="1700" b="1" dirty="0">
              <a:solidFill>
                <a:srgbClr val="00275E"/>
              </a:solidFill>
            </a:endParaRPr>
          </a:p>
          <a:p>
            <a:pPr marL="0" indent="0">
              <a:buNone/>
            </a:pPr>
            <a:endParaRPr lang="en-GB" sz="1700" b="1" dirty="0">
              <a:solidFill>
                <a:srgbClr val="00275E"/>
              </a:solidFill>
            </a:endParaRPr>
          </a:p>
          <a:p>
            <a:pPr marL="0" indent="0">
              <a:buNone/>
            </a:pPr>
            <a:r>
              <a:rPr lang="en-GB" sz="1700" b="1" dirty="0">
                <a:solidFill>
                  <a:srgbClr val="00275E"/>
                </a:solidFill>
              </a:rPr>
              <a:t>How to build a Chance Quality Model using Expected Goals</a:t>
            </a:r>
          </a:p>
          <a:p>
            <a:pPr marL="0" indent="0">
              <a:buNone/>
            </a:pPr>
            <a:r>
              <a:rPr lang="en-GB" sz="1700" dirty="0">
                <a:solidFill>
                  <a:srgbClr val="262626"/>
                </a:solidFill>
              </a:rPr>
              <a:t>A basic model to measure the likelihood of shots resulting in goals from a sample of just under 11,000 shots. The model uses Logistic Regression and the approach is made up of the following steps: performance metric definition, outlier treatment, univariate and multivariate analysis with subsequent feature engineering, production of a final model, measurement of performance, and feature interpretation.</a:t>
            </a:r>
            <a:endParaRPr lang="en-GB" sz="1700" b="1"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Chance Quality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1403"/>
            <a:ext cx="11417300" cy="277906"/>
          </a:xfrm>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66792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19" name="Picture 18">
            <a:extLst>
              <a:ext uri="{FF2B5EF4-FFF2-40B4-BE49-F238E27FC236}">
                <a16:creationId xmlns:a16="http://schemas.microsoft.com/office/drawing/2014/main" id="{251A6653-26BB-EE4E-AF34-A2402A164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86" y="1390016"/>
            <a:ext cx="2692908" cy="1346454"/>
          </a:xfrm>
          <a:prstGeom prst="rect">
            <a:avLst/>
          </a:prstGeom>
        </p:spPr>
      </p:pic>
      <p:sp>
        <p:nvSpPr>
          <p:cNvPr id="12" name="Oval 11">
            <a:extLst>
              <a:ext uri="{FF2B5EF4-FFF2-40B4-BE49-F238E27FC236}">
                <a16:creationId xmlns:a16="http://schemas.microsoft.com/office/drawing/2014/main" id="{471A9777-2756-1849-87B8-330CC46FB832}"/>
              </a:ext>
            </a:extLst>
          </p:cNvPr>
          <p:cNvSpPr/>
          <p:nvPr/>
        </p:nvSpPr>
        <p:spPr>
          <a:xfrm>
            <a:off x="382499" y="395295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6" name="Picture 15">
            <a:extLst>
              <a:ext uri="{FF2B5EF4-FFF2-40B4-BE49-F238E27FC236}">
                <a16:creationId xmlns:a16="http://schemas.microsoft.com/office/drawing/2014/main" id="{1FBC4FFF-B152-9141-BEB1-6C802EC78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96" y="2853322"/>
            <a:ext cx="2271088" cy="1458142"/>
          </a:xfrm>
          <a:prstGeom prst="rect">
            <a:avLst/>
          </a:prstGeom>
        </p:spPr>
      </p:pic>
      <p:pic>
        <p:nvPicPr>
          <p:cNvPr id="10" name="Picture 9">
            <a:extLst>
              <a:ext uri="{FF2B5EF4-FFF2-40B4-BE49-F238E27FC236}">
                <a16:creationId xmlns:a16="http://schemas.microsoft.com/office/drawing/2014/main" id="{30B79318-F4D5-3844-B6A9-17F904779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2522" y="4428316"/>
            <a:ext cx="2687272" cy="1458142"/>
          </a:xfrm>
          <a:prstGeom prst="rect">
            <a:avLst/>
          </a:prstGeom>
        </p:spPr>
      </p:pic>
    </p:spTree>
    <p:extLst>
      <p:ext uri="{BB962C8B-B14F-4D97-AF65-F5344CB8AC3E}">
        <p14:creationId xmlns:p14="http://schemas.microsoft.com/office/powerpoint/2010/main" val="98014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194464"/>
            <a:ext cx="7933690" cy="4156821"/>
          </a:xfrm>
        </p:spPr>
        <p:txBody>
          <a:bodyPr lIns="0" tIns="0" rIns="0" bIns="0" anchor="t">
            <a:noAutofit/>
          </a:bodyPr>
          <a:lstStyle/>
          <a:p>
            <a:r>
              <a:rPr lang="en-GB" sz="950" u="sng" dirty="0">
                <a:solidFill>
                  <a:srgbClr val="00275E"/>
                </a:solidFill>
                <a:hlinkClick r:id="rId3">
                  <a:extLst>
                    <a:ext uri="{A12FA001-AC4F-418D-AE19-62706E023703}">
                      <ahyp:hlinkClr xmlns:ahyp="http://schemas.microsoft.com/office/drawing/2018/hyperlinkcolor" val="tx"/>
                    </a:ext>
                  </a:extLst>
                </a:hlinkClick>
              </a:rPr>
              <a:t>‘Expected goals’</a:t>
            </a:r>
            <a:r>
              <a:rPr lang="en-GB" sz="950" dirty="0">
                <a:solidFill>
                  <a:srgbClr val="0D0D0D"/>
                </a:solidFill>
              </a:rPr>
              <a:t>, or '</a:t>
            </a:r>
            <a:r>
              <a:rPr lang="en-GB" sz="950" dirty="0" err="1">
                <a:solidFill>
                  <a:srgbClr val="0D0D0D"/>
                </a:solidFill>
              </a:rPr>
              <a:t>xG</a:t>
            </a:r>
            <a:r>
              <a:rPr lang="en-GB" sz="950" dirty="0">
                <a:solidFill>
                  <a:srgbClr val="0D0D0D"/>
                </a:solidFill>
              </a:rPr>
              <a:t>', is a derived football metric that measures the shot quality or probability that a shot with defined position, conditions, and situation, will, on average, result in a goal. Put simply, </a:t>
            </a:r>
            <a:r>
              <a:rPr lang="en-GB" sz="950" dirty="0" err="1">
                <a:solidFill>
                  <a:srgbClr val="0D0D0D"/>
                </a:solidFill>
              </a:rPr>
              <a:t>xG</a:t>
            </a:r>
            <a:r>
              <a:rPr lang="en-GB" sz="950" dirty="0">
                <a:solidFill>
                  <a:srgbClr val="0D0D0D"/>
                </a:solidFill>
              </a:rPr>
              <a:t> is the probability (from 0 to 1) that a shot taken will be a goal, or not. If a chance is 0.5 </a:t>
            </a:r>
            <a:r>
              <a:rPr lang="en-GB" sz="950" dirty="0" err="1">
                <a:solidFill>
                  <a:srgbClr val="0D0D0D"/>
                </a:solidFill>
              </a:rPr>
              <a:t>xG</a:t>
            </a:r>
            <a:r>
              <a:rPr lang="en-GB" sz="950" dirty="0">
                <a:solidFill>
                  <a:srgbClr val="0D0D0D"/>
                </a:solidFill>
              </a:rPr>
              <a:t>, it should be scored 50% of the time. The higher the </a:t>
            </a:r>
            <a:r>
              <a:rPr lang="en-GB" sz="950" dirty="0" err="1">
                <a:solidFill>
                  <a:srgbClr val="0D0D0D"/>
                </a:solidFill>
              </a:rPr>
              <a:t>xG</a:t>
            </a:r>
            <a:r>
              <a:rPr lang="en-GB" sz="950" dirty="0">
                <a:solidFill>
                  <a:srgbClr val="0D0D0D"/>
                </a:solidFill>
              </a:rPr>
              <a:t> , the more likelihood of the opportunity being taken. So</a:t>
            </a:r>
          </a:p>
          <a:p>
            <a:endParaRPr lang="en-GB" sz="950" dirty="0">
              <a:solidFill>
                <a:srgbClr val="0D0D0D"/>
              </a:solidFill>
            </a:endParaRPr>
          </a:p>
          <a:p>
            <a:r>
              <a:rPr lang="en-GB" sz="950" dirty="0" err="1">
                <a:solidFill>
                  <a:srgbClr val="0D0D0D"/>
                </a:solidFill>
              </a:rPr>
              <a:t>xG</a:t>
            </a:r>
            <a:r>
              <a:rPr lang="en-GB" sz="950" dirty="0">
                <a:solidFill>
                  <a:srgbClr val="0D0D0D"/>
                </a:solidFill>
              </a:rPr>
              <a:t> was created by </a:t>
            </a:r>
            <a:r>
              <a:rPr lang="en-GB" sz="950" u="sng" dirty="0">
                <a:solidFill>
                  <a:srgbClr val="00275E"/>
                </a:solidFill>
                <a:hlinkClick r:id="rId4">
                  <a:extLst>
                    <a:ext uri="{A12FA001-AC4F-418D-AE19-62706E023703}">
                      <ahyp:hlinkClr xmlns:ahyp="http://schemas.microsoft.com/office/drawing/2018/hyperlinkcolor" val="tx"/>
                    </a:ext>
                  </a:extLst>
                </a:hlinkClick>
              </a:rPr>
              <a:t>Sam Green</a:t>
            </a:r>
            <a:r>
              <a:rPr lang="en-GB" sz="950" dirty="0">
                <a:solidFill>
                  <a:srgbClr val="0D0D0D"/>
                </a:solidFill>
              </a:rPr>
              <a:t> at </a:t>
            </a:r>
            <a:r>
              <a:rPr lang="en-GB" sz="950" u="sng" dirty="0">
                <a:solidFill>
                  <a:srgbClr val="00275E"/>
                </a:solidFill>
                <a:hlinkClick r:id="rId5">
                  <a:extLst>
                    <a:ext uri="{A12FA001-AC4F-418D-AE19-62706E023703}">
                      <ahyp:hlinkClr xmlns:ahyp="http://schemas.microsoft.com/office/drawing/2018/hyperlinkcolor" val="tx"/>
                    </a:ext>
                  </a:extLst>
                </a:hlinkClick>
              </a:rPr>
              <a:t>Opta</a:t>
            </a:r>
            <a:r>
              <a:rPr lang="en-GB" sz="950" dirty="0">
                <a:solidFill>
                  <a:srgbClr val="0D0D0D"/>
                </a:solidFill>
              </a:rPr>
              <a:t>, and the factors that he took into account to calculate the likelihood of an attempt being scored from a specific position on the pitch during a particular phase of play, with features including the distance from goal, the angle of the shot, did the chance fall at the player's feet or was it a header? was chance a one-on-one? what was the assist like? (e.g. long ball, cross, through ball, pull-back), in what passage of play did it happen? (e.g. open play, direct free-kick, corner kick), is the shot a rebound?, and many more.</a:t>
            </a:r>
          </a:p>
          <a:p>
            <a:endParaRPr lang="en-GB" sz="950" dirty="0">
              <a:solidFill>
                <a:srgbClr val="0D0D0D"/>
              </a:solidFill>
            </a:endParaRPr>
          </a:p>
          <a:p>
            <a:r>
              <a:rPr lang="en-GB" sz="950" dirty="0">
                <a:solidFill>
                  <a:srgbClr val="0D0D0D"/>
                </a:solidFill>
              </a:rPr>
              <a:t>In a low-scoring game and unpredictable game such as football, final match score often does not provide a clear picture of performance. This is reflected in the success rate of bookmakers, who pick the favourite in football matches less successfully than in other sports. In football, just over 50% of the favourites win, compared with over 60% in top American team sports. </a:t>
            </a:r>
          </a:p>
          <a:p>
            <a:endParaRPr lang="en-GB" sz="950" dirty="0">
              <a:solidFill>
                <a:srgbClr val="0D0D0D"/>
              </a:solidFill>
            </a:endParaRPr>
          </a:p>
          <a:p>
            <a:r>
              <a:rPr lang="en-GB" sz="950" dirty="0">
                <a:solidFill>
                  <a:srgbClr val="0D0D0D"/>
                </a:solidFill>
              </a:rPr>
              <a:t>Goals are also very rate with the average number of goals scored per game is 2.66, with a score every 69 minutes per team. This is also reflected in the number of attempts on goal, with football teams shooting around twelve times per match, around 0.4% of a 3,000 Event dataset. No other sport has so many efforts from a team before anything happens regarding the score line (The Numbers Game, Anderson and Sally). The second visualisation on the right shows the ratio of the number of shots (green) to other events in a match that took place between Manchester City and Wolves during a match in the 18/19 season, where fewer than 1% of the on-the-ball actions in the match resulting in shots.</a:t>
            </a:r>
          </a:p>
          <a:p>
            <a:endParaRPr lang="en-GB" sz="950" dirty="0">
              <a:solidFill>
                <a:srgbClr val="0D0D0D"/>
              </a:solidFill>
            </a:endParaRPr>
          </a:p>
          <a:p>
            <a:r>
              <a:rPr lang="en-GB" sz="950" dirty="0">
                <a:solidFill>
                  <a:srgbClr val="0D0D0D"/>
                </a:solidFill>
              </a:rPr>
              <a:t>Although goals in football are rare and random in isolation, they are predictable over a longer period of time and are closely fitted by a Poisson distribution. The average number of goals can be taken and the Poisson distribution applied (The Numbers Game, Anderson and Sally).  Expected Goals allow analysts and statisticians to look an all shots, which happen around ten times as many times as the goals themselves, making for a much better predictor of goals scored by a team in the medium term (How to Build an Expected Goal Model, Sumpter).</a:t>
            </a:r>
          </a:p>
          <a:p>
            <a:endParaRPr lang="en-GB" sz="950" dirty="0">
              <a:solidFill>
                <a:srgbClr val="0D0D0D"/>
              </a:solidFill>
            </a:endParaRPr>
          </a:p>
          <a:p>
            <a:r>
              <a:rPr lang="en-GB" sz="950" dirty="0" err="1">
                <a:solidFill>
                  <a:srgbClr val="0D0D0D"/>
                </a:solidFill>
              </a:rPr>
              <a:t>xG</a:t>
            </a:r>
            <a:r>
              <a:rPr lang="en-GB" sz="950" dirty="0">
                <a:solidFill>
                  <a:srgbClr val="0D0D0D"/>
                </a:solidFill>
              </a:rPr>
              <a:t> can be used to make smarter decisions on recruitment, tactics, and strategy. For example, clubs who recruit strikers can look past the randomness of actual goals scored and identify the underlying shot quality. This can help aid club decrease the risk made by recruitment departments on signing players that are in purple patches, and instead, identify players constantly create enough high-quality chances at the level the scouting team is looking for.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Background information of what is arguably the most important metric in football analytics so far – Expected Goals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What are Expected Goals and Why are they Important?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28922"/>
            <a:ext cx="11417300" cy="688378"/>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a:p>
            <a:r>
              <a:rPr lang="en-US" sz="900" dirty="0"/>
              <a:t>Expected Goals images taken from both David Sumpter’s Friend of Tracking lesson: ‘</a:t>
            </a:r>
            <a:r>
              <a:rPr lang="en-GB" sz="900" dirty="0"/>
              <a:t>How to Build An Expected Goals Model 1: Data and Model (</a:t>
            </a:r>
            <a:r>
              <a:rPr lang="en-US" sz="900" dirty="0">
                <a:hlinkClick r:id="rId7"/>
              </a:rPr>
              <a:t>https://www.youtube.com/watch?v=bpjLyFyLlXs</a:t>
            </a:r>
            <a:r>
              <a:rPr lang="en-US" sz="900" dirty="0"/>
              <a:t>) and his book </a:t>
            </a:r>
            <a:r>
              <a:rPr lang="en-US" sz="900" dirty="0" err="1"/>
              <a:t>Soccermatics</a:t>
            </a:r>
            <a:r>
              <a:rPr lang="en-US" sz="900" dirty="0"/>
              <a:t>.</a:t>
            </a:r>
            <a:endParaRPr lang="en-GB" sz="900" dirty="0"/>
          </a:p>
          <a:p>
            <a:r>
              <a:rPr lang="en-US" sz="900" dirty="0"/>
              <a:t>Visualisation of the number of shots in a game taken from Lotte </a:t>
            </a:r>
            <a:r>
              <a:rPr lang="en-US" sz="900" dirty="0" err="1"/>
              <a:t>Bransen</a:t>
            </a:r>
            <a:r>
              <a:rPr lang="en-US" sz="900" dirty="0"/>
              <a:t> and Jan van </a:t>
            </a:r>
            <a:r>
              <a:rPr lang="en-US" sz="900" dirty="0" err="1"/>
              <a:t>Haaren’s</a:t>
            </a:r>
            <a:r>
              <a:rPr lang="en-US" sz="900" dirty="0"/>
              <a:t> talk ‘How to find the next Frankie de Jong’ for Friends of Tracking: </a:t>
            </a:r>
            <a:r>
              <a:rPr lang="en-US" sz="900" dirty="0">
                <a:hlinkClick r:id="rId8"/>
              </a:rPr>
              <a:t>https://www.youtube.com/watch?v=w0LX-2UgyXU</a:t>
            </a:r>
            <a:r>
              <a:rPr lang="en-US" sz="900" dirty="0"/>
              <a:t>.</a:t>
            </a:r>
          </a:p>
          <a:p>
            <a:r>
              <a:rPr lang="en-US" sz="900" dirty="0"/>
              <a:t>Statistics taken from chapter two of The Numbers Game by Chris Anderson and David Sally and </a:t>
            </a:r>
            <a:r>
              <a:rPr lang="en-US" sz="900" dirty="0" err="1"/>
              <a:t>Soccermatics</a:t>
            </a:r>
            <a:r>
              <a:rPr lang="en-US" sz="900" dirty="0"/>
              <a:t> by David Sumpter.</a:t>
            </a:r>
          </a:p>
        </p:txBody>
      </p:sp>
      <p:pic>
        <p:nvPicPr>
          <p:cNvPr id="4" name="Picture 3">
            <a:extLst>
              <a:ext uri="{FF2B5EF4-FFF2-40B4-BE49-F238E27FC236}">
                <a16:creationId xmlns:a16="http://schemas.microsoft.com/office/drawing/2014/main" id="{50E894FC-1934-E04F-9570-CA0C33A270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8450" y="1194464"/>
            <a:ext cx="3296199" cy="1648100"/>
          </a:xfrm>
          <a:prstGeom prst="rect">
            <a:avLst/>
          </a:prstGeom>
        </p:spPr>
      </p:pic>
      <p:pic>
        <p:nvPicPr>
          <p:cNvPr id="12" name="Picture 11">
            <a:extLst>
              <a:ext uri="{FF2B5EF4-FFF2-40B4-BE49-F238E27FC236}">
                <a16:creationId xmlns:a16="http://schemas.microsoft.com/office/drawing/2014/main" id="{448D2AAA-6B46-2E41-8851-C68B552629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8451" y="2920201"/>
            <a:ext cx="3296199" cy="2431083"/>
          </a:xfrm>
          <a:prstGeom prst="rect">
            <a:avLst/>
          </a:prstGeom>
        </p:spPr>
      </p:pic>
    </p:spTree>
    <p:extLst>
      <p:ext uri="{BB962C8B-B14F-4D97-AF65-F5344CB8AC3E}">
        <p14:creationId xmlns:p14="http://schemas.microsoft.com/office/powerpoint/2010/main" val="177069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8650325" cy="4558113"/>
          </a:xfrm>
        </p:spPr>
        <p:txBody>
          <a:bodyPr lIns="0" tIns="0" rIns="0" bIns="0" anchor="t">
            <a:noAutofit/>
          </a:bodyPr>
          <a:lstStyle/>
          <a:p>
            <a:r>
              <a:rPr lang="en-GB" sz="1150" dirty="0">
                <a:solidFill>
                  <a:srgbClr val="0D0D0D"/>
                </a:solidFill>
              </a:rPr>
              <a:t>The shots DataFrame contains 10,925 shots and 1,374 goals (12.6%), of which there are:</a:t>
            </a:r>
          </a:p>
          <a:p>
            <a:pPr lvl="1"/>
            <a:r>
              <a:rPr lang="en-GB" sz="1150" dirty="0">
                <a:solidFill>
                  <a:srgbClr val="0D0D0D"/>
                </a:solidFill>
              </a:rPr>
              <a:t>10,777 Non-Penalty (NP) shots and 1,261 non-penalty goals (11.7% of all NP shots); and</a:t>
            </a:r>
          </a:p>
          <a:p>
            <a:pPr lvl="1"/>
            <a:r>
              <a:rPr lang="en-GB" sz="1150" dirty="0">
                <a:solidFill>
                  <a:srgbClr val="0D0D0D"/>
                </a:solidFill>
              </a:rPr>
              <a:t>10,269 Open Play (OP) shots and 1,218 Open Play goals (11.9% of all OP shots).</a:t>
            </a:r>
          </a:p>
          <a:p>
            <a:endParaRPr lang="en-GB" sz="1150" dirty="0">
              <a:solidFill>
                <a:srgbClr val="0D0D0D"/>
              </a:solidFill>
            </a:endParaRPr>
          </a:p>
          <a:p>
            <a:r>
              <a:rPr lang="en-GB" sz="1150" dirty="0">
                <a:solidFill>
                  <a:srgbClr val="0D0D0D"/>
                </a:solidFill>
              </a:rPr>
              <a:t>Each row consists of a single shot event.</a:t>
            </a:r>
          </a:p>
          <a:p>
            <a:endParaRPr lang="en-GB" sz="1150" dirty="0">
              <a:solidFill>
                <a:srgbClr val="0D0D0D"/>
              </a:solidFill>
            </a:endParaRPr>
          </a:p>
          <a:p>
            <a:r>
              <a:rPr lang="en-GB" sz="1150" dirty="0">
                <a:solidFill>
                  <a:srgbClr val="0D0D0D"/>
                </a:solidFill>
              </a:rPr>
              <a:t>The features available include:</a:t>
            </a:r>
          </a:p>
          <a:p>
            <a:pPr lvl="1"/>
            <a:r>
              <a:rPr lang="en-GB" sz="1150" i="1" dirty="0" err="1">
                <a:solidFill>
                  <a:srgbClr val="0D0D0D"/>
                </a:solidFill>
              </a:rPr>
              <a:t>match_minute</a:t>
            </a:r>
            <a:r>
              <a:rPr lang="en-GB" sz="1150" dirty="0">
                <a:solidFill>
                  <a:srgbClr val="0D0D0D"/>
                </a:solidFill>
              </a:rPr>
              <a:t>: minute of the match in which the shot was taken.</a:t>
            </a:r>
          </a:p>
          <a:p>
            <a:pPr lvl="1"/>
            <a:r>
              <a:rPr lang="en-GB" sz="1150" i="1" dirty="0" err="1">
                <a:solidFill>
                  <a:srgbClr val="0D0D0D"/>
                </a:solidFill>
              </a:rPr>
              <a:t>match_second</a:t>
            </a:r>
            <a:r>
              <a:rPr lang="en-GB" sz="1150" dirty="0">
                <a:solidFill>
                  <a:srgbClr val="0D0D0D"/>
                </a:solidFill>
              </a:rPr>
              <a:t>: second of </a:t>
            </a:r>
            <a:r>
              <a:rPr lang="en-GB" sz="1150" dirty="0" err="1">
                <a:solidFill>
                  <a:srgbClr val="0D0D0D"/>
                </a:solidFill>
              </a:rPr>
              <a:t>match_minute</a:t>
            </a:r>
            <a:r>
              <a:rPr lang="en-GB" sz="1150" dirty="0">
                <a:solidFill>
                  <a:srgbClr val="0D0D0D"/>
                </a:solidFill>
              </a:rPr>
              <a:t> in which the shot was taken.</a:t>
            </a:r>
          </a:p>
          <a:p>
            <a:pPr lvl="1"/>
            <a:r>
              <a:rPr lang="en-GB" sz="1150" i="1" dirty="0" err="1">
                <a:solidFill>
                  <a:srgbClr val="0D0D0D"/>
                </a:solidFill>
              </a:rPr>
              <a:t>position_x</a:t>
            </a:r>
            <a:r>
              <a:rPr lang="en-GB" sz="1150" dirty="0">
                <a:solidFill>
                  <a:srgbClr val="0D0D0D"/>
                </a:solidFill>
              </a:rPr>
              <a:t>: position of the shot on the pitch in meters (x-coordinate).</a:t>
            </a:r>
          </a:p>
          <a:p>
            <a:pPr lvl="1"/>
            <a:r>
              <a:rPr lang="en-GB" sz="1150" i="1" dirty="0" err="1">
                <a:solidFill>
                  <a:srgbClr val="0D0D0D"/>
                </a:solidFill>
              </a:rPr>
              <a:t>position_y</a:t>
            </a:r>
            <a:r>
              <a:rPr lang="en-GB" sz="1150" dirty="0">
                <a:solidFill>
                  <a:srgbClr val="0D0D0D"/>
                </a:solidFill>
              </a:rPr>
              <a:t>: position of the shot on the pitch in meters (y-coordinate).</a:t>
            </a:r>
          </a:p>
          <a:p>
            <a:pPr lvl="1"/>
            <a:r>
              <a:rPr lang="en-GB" sz="1150" i="1" dirty="0" err="1">
                <a:solidFill>
                  <a:srgbClr val="0D0D0D"/>
                </a:solidFill>
              </a:rPr>
              <a:t>play_type</a:t>
            </a:r>
            <a:r>
              <a:rPr lang="en-GB" sz="1150" dirty="0">
                <a:solidFill>
                  <a:srgbClr val="0D0D0D"/>
                </a:solidFill>
              </a:rPr>
              <a:t>: game situation in which the shot was taken (open play, penalty, direct free kick, direct from a corner). This feature will be used to filter the dataset for only Open Play shots.</a:t>
            </a:r>
          </a:p>
          <a:p>
            <a:pPr lvl="1"/>
            <a:r>
              <a:rPr lang="en-GB" sz="1150" i="1" dirty="0" err="1">
                <a:solidFill>
                  <a:srgbClr val="0D0D0D"/>
                </a:solidFill>
              </a:rPr>
              <a:t>BodyPart</a:t>
            </a:r>
            <a:r>
              <a:rPr lang="en-GB" sz="1150" dirty="0">
                <a:solidFill>
                  <a:srgbClr val="0D0D0D"/>
                </a:solidFill>
              </a:rPr>
              <a:t>: body part with which shot was taken (left foot, right foot, head, other).</a:t>
            </a:r>
          </a:p>
          <a:p>
            <a:pPr lvl="1"/>
            <a:r>
              <a:rPr lang="en-GB" sz="1150" i="1" dirty="0" err="1">
                <a:solidFill>
                  <a:srgbClr val="0D0D0D"/>
                </a:solidFill>
              </a:rPr>
              <a:t>Number_Intervening_Opponents</a:t>
            </a:r>
            <a:r>
              <a:rPr lang="en-GB" sz="1150" dirty="0">
                <a:solidFill>
                  <a:srgbClr val="0D0D0D"/>
                </a:solidFill>
              </a:rPr>
              <a:t>:  The number of opposing players that were obscuring the goal at the instant of the shot (from the perspective of the shot-taker).</a:t>
            </a:r>
          </a:p>
          <a:p>
            <a:pPr lvl="1"/>
            <a:r>
              <a:rPr lang="en-GB" sz="1150" i="1" dirty="0" err="1">
                <a:solidFill>
                  <a:srgbClr val="0D0D0D"/>
                </a:solidFill>
              </a:rPr>
              <a:t>Number_Intervening_Teammates</a:t>
            </a:r>
            <a:r>
              <a:rPr lang="en-GB" sz="1150" dirty="0">
                <a:solidFill>
                  <a:srgbClr val="0D0D0D"/>
                </a:solidFill>
              </a:rPr>
              <a:t>: The number of teammates that are obscuring the goal at the instant of the shot (from the perspective of the shot-taker).</a:t>
            </a:r>
          </a:p>
          <a:p>
            <a:pPr lvl="1"/>
            <a:r>
              <a:rPr lang="en-GB" sz="1150" i="1" dirty="0" err="1">
                <a:solidFill>
                  <a:srgbClr val="0D0D0D"/>
                </a:solidFill>
              </a:rPr>
              <a:t>Interference_on_Shooter</a:t>
            </a:r>
            <a:r>
              <a:rPr lang="en-GB" sz="1150" dirty="0">
                <a:solidFill>
                  <a:srgbClr val="0D0D0D"/>
                </a:solidFill>
              </a:rPr>
              <a:t>: The degree of direct interference exerted on the shot-taker from defenders (Low - no or minimal interference, Medium - a single defender was in close proximity to the shot-taker; High - multiple defenders in close proximity and interfering with the shot).</a:t>
            </a:r>
          </a:p>
          <a:p>
            <a:pPr lvl="1"/>
            <a:r>
              <a:rPr lang="en-GB" sz="1150" i="1" dirty="0">
                <a:solidFill>
                  <a:srgbClr val="0D0D0D"/>
                </a:solidFill>
              </a:rPr>
              <a:t>outcome</a:t>
            </a:r>
            <a:r>
              <a:rPr lang="en-GB" sz="1150" dirty="0">
                <a:solidFill>
                  <a:srgbClr val="0D0D0D"/>
                </a:solidFill>
              </a:rPr>
              <a:t>: The outcome of the shot (blocked, missed, goal frame (post or bar), saved, goal or own goal).</a:t>
            </a:r>
          </a:p>
          <a:p>
            <a:pPr marL="287993" lvl="1" indent="0">
              <a:buNone/>
            </a:pPr>
            <a:endParaRPr lang="en-GB" sz="11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Information about the provided dataset of just under 11,000 shots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About the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p>
          <a:p>
            <a:r>
              <a:rPr lang="en-GB" sz="900" dirty="0"/>
              <a:t>Full details of the dataset can be found in the provided documentation, </a:t>
            </a:r>
            <a:r>
              <a:rPr lang="en-GB" sz="900" dirty="0" err="1"/>
              <a:t>ShotData.txt</a:t>
            </a:r>
            <a:r>
              <a:rPr lang="en-GB" sz="900" dirty="0"/>
              <a:t>.</a:t>
            </a:r>
          </a:p>
        </p:txBody>
      </p:sp>
      <p:pic>
        <p:nvPicPr>
          <p:cNvPr id="23560" name="Picture 8">
            <a:extLst>
              <a:ext uri="{FF2B5EF4-FFF2-40B4-BE49-F238E27FC236}">
                <a16:creationId xmlns:a16="http://schemas.microsoft.com/office/drawing/2014/main" id="{A48E0DFE-C9BE-9D44-9AEB-33EC1C5BF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758" y="1281279"/>
            <a:ext cx="2657891" cy="437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388163"/>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4155fd-b712-4e6e-b8c7-500cb90226d6">
      <UserInfo>
        <DisplayName>Chris Moriarty</DisplayName>
        <AccountId>47</AccountId>
        <AccountType/>
      </UserInfo>
      <UserInfo>
        <DisplayName>Richard Gallagher</DisplayName>
        <AccountId>43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2B5BA473D6A643B693CCD290A8FF32" ma:contentTypeVersion="6" ma:contentTypeDescription="Create a new document." ma:contentTypeScope="" ma:versionID="8769248a795e6eb1f215ac6ea877458e">
  <xsd:schema xmlns:xsd="http://www.w3.org/2001/XMLSchema" xmlns:xs="http://www.w3.org/2001/XMLSchema" xmlns:p="http://schemas.microsoft.com/office/2006/metadata/properties" xmlns:ns2="44d7277b-a194-455b-bf8f-43ff24e2253e" xmlns:ns3="a04155fd-b712-4e6e-b8c7-500cb90226d6" targetNamespace="http://schemas.microsoft.com/office/2006/metadata/properties" ma:root="true" ma:fieldsID="4eb4f3711c78cba8edde3948a3502c5c" ns2:_="" ns3:_="">
    <xsd:import namespace="44d7277b-a194-455b-bf8f-43ff24e2253e"/>
    <xsd:import namespace="a04155fd-b712-4e6e-b8c7-500cb90226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7277b-a194-455b-bf8f-43ff24e22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4155fd-b712-4e6e-b8c7-500cb90226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02518E-38F1-4001-ACDE-00C65ECEA85B}">
  <ds:schemaRefs>
    <ds:schemaRef ds:uri="http://schemas.microsoft.com/sharepoint/v3/contenttype/forms"/>
  </ds:schemaRefs>
</ds:datastoreItem>
</file>

<file path=customXml/itemProps2.xml><?xml version="1.0" encoding="utf-8"?>
<ds:datastoreItem xmlns:ds="http://schemas.openxmlformats.org/officeDocument/2006/customXml" ds:itemID="{69230E86-4C78-4F8F-85AC-41794E9F38C0}">
  <ds:schemaRefs>
    <ds:schemaRef ds:uri="http://schemas.microsoft.com/office/2006/metadata/properties"/>
    <ds:schemaRef ds:uri="44d7277b-a194-455b-bf8f-43ff24e2253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a04155fd-b712-4e6e-b8c7-500cb90226d6"/>
    <ds:schemaRef ds:uri="http://www.w3.org/XML/1998/namespace"/>
    <ds:schemaRef ds:uri="http://purl.org/dc/terms/"/>
  </ds:schemaRefs>
</ds:datastoreItem>
</file>

<file path=customXml/itemProps3.xml><?xml version="1.0" encoding="utf-8"?>
<ds:datastoreItem xmlns:ds="http://schemas.openxmlformats.org/officeDocument/2006/customXml" ds:itemID="{BCF8487C-E644-43C2-BF97-B8C9819B9FEE}">
  <ds:schemaRefs>
    <ds:schemaRef ds:uri="44d7277b-a194-455b-bf8f-43ff24e2253e"/>
    <ds:schemaRef ds:uri="a04155fd-b712-4e6e-b8c7-500cb9022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110428</TotalTime>
  <Words>12780</Words>
  <Application>Microsoft Macintosh PowerPoint</Application>
  <PresentationFormat>Widescreen</PresentationFormat>
  <Paragraphs>1253</Paragraphs>
  <Slides>38</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Helvetica</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Football Intelligence Analysis Pack</dc:title>
  <dc:subject/>
  <dc:creator>Edd Webster</dc:creator>
  <cp:keywords/>
  <dc:description/>
  <cp:lastModifiedBy>Microsoft Office User</cp:lastModifiedBy>
  <cp:revision>1267</cp:revision>
  <dcterms:created xsi:type="dcterms:W3CDTF">2020-02-05T14:32:11Z</dcterms:created>
  <dcterms:modified xsi:type="dcterms:W3CDTF">2021-03-24T22:59:48Z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0x010100442B5BA473D6A643B693CCD290A8FF32</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